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4" r:id="rId4"/>
    <p:sldId id="258" r:id="rId5"/>
    <p:sldId id="283" r:id="rId6"/>
    <p:sldId id="282" r:id="rId7"/>
    <p:sldId id="285" r:id="rId8"/>
    <p:sldId id="264" r:id="rId9"/>
    <p:sldId id="263" r:id="rId10"/>
    <p:sldId id="265" r:id="rId11"/>
    <p:sldId id="266" r:id="rId12"/>
    <p:sldId id="267" r:id="rId13"/>
    <p:sldId id="281" r:id="rId14"/>
    <p:sldId id="280" r:id="rId15"/>
    <p:sldId id="277" r:id="rId16"/>
    <p:sldId id="279"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60"/>
  </p:normalViewPr>
  <p:slideViewPr>
    <p:cSldViewPr snapToGrid="0">
      <p:cViewPr varScale="1">
        <p:scale>
          <a:sx n="74" d="100"/>
          <a:sy n="74" d="100"/>
        </p:scale>
        <p:origin x="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E4577-8EB3-045E-EB64-B8B6F7B4C9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7B24A92-22E1-6364-47EB-B618A7ADE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7277ACB-3D48-0F5E-1F73-5B79F0BE8C70}"/>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5" name="Footer Placeholder 4">
            <a:extLst>
              <a:ext uri="{FF2B5EF4-FFF2-40B4-BE49-F238E27FC236}">
                <a16:creationId xmlns:a16="http://schemas.microsoft.com/office/drawing/2014/main" id="{8A5EFDA6-EC24-B699-EA60-093D0D3DD04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61B52E7-3FC2-F4A0-66D8-7135DFEFBD31}"/>
              </a:ext>
            </a:extLst>
          </p:cNvPr>
          <p:cNvSpPr>
            <a:spLocks noGrp="1"/>
          </p:cNvSpPr>
          <p:nvPr>
            <p:ph type="sldNum" sz="quarter" idx="12"/>
          </p:nvPr>
        </p:nvSpPr>
        <p:spPr/>
        <p:txBody>
          <a:bodyPr/>
          <a:lstStyle/>
          <a:p>
            <a:fld id="{9A0FD093-888B-4C6B-8DD5-76C8E553544F}" type="slidenum">
              <a:rPr lang="en-IN" smtClean="0"/>
              <a:t>‹#›</a:t>
            </a:fld>
            <a:endParaRPr lang="en-IN"/>
          </a:p>
        </p:txBody>
      </p:sp>
      <p:sp>
        <p:nvSpPr>
          <p:cNvPr id="7" name="Rectangle 6">
            <a:extLst>
              <a:ext uri="{FF2B5EF4-FFF2-40B4-BE49-F238E27FC236}">
                <a16:creationId xmlns:a16="http://schemas.microsoft.com/office/drawing/2014/main" id="{D40A4DAF-B87D-CE5A-640C-79C578A3B1D2}"/>
              </a:ext>
            </a:extLst>
          </p:cNvPr>
          <p:cNvSpPr/>
          <p:nvPr userDrawn="1"/>
        </p:nvSpPr>
        <p:spPr>
          <a:xfrm>
            <a:off x="231820" y="0"/>
            <a:ext cx="141667" cy="685800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941E9299-9743-5DB5-7C73-7D4D698C68A1}"/>
              </a:ext>
            </a:extLst>
          </p:cNvPr>
          <p:cNvSpPr/>
          <p:nvPr userDrawn="1"/>
        </p:nvSpPr>
        <p:spPr>
          <a:xfrm>
            <a:off x="508000" y="6081486"/>
            <a:ext cx="11684000" cy="159657"/>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295413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9139F-B48D-1664-93A8-EA442A247B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79E411F-37F7-E67C-2E5E-60FA728339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6747893-F1C5-2B3A-7490-280A9F35238A}"/>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5" name="Footer Placeholder 4">
            <a:extLst>
              <a:ext uri="{FF2B5EF4-FFF2-40B4-BE49-F238E27FC236}">
                <a16:creationId xmlns:a16="http://schemas.microsoft.com/office/drawing/2014/main" id="{52B0667E-F970-15B3-A568-7FDF83045CE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FC3F52-B289-E26D-F144-A1DE1788101E}"/>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2916136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7DDB96-67F6-FB3A-7253-3C87FBE2C3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5D3FA9B-82F3-8C14-B34A-33B669BC44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2B636B1-D109-E65D-0C4D-5D6E722E8BBF}"/>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5" name="Footer Placeholder 4">
            <a:extLst>
              <a:ext uri="{FF2B5EF4-FFF2-40B4-BE49-F238E27FC236}">
                <a16:creationId xmlns:a16="http://schemas.microsoft.com/office/drawing/2014/main" id="{762D51F7-7C84-5EF8-5638-C481799534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1819C08-D153-C61F-23FD-BA492C1CA780}"/>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938883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7F2CC-3A90-CD26-31A0-5680A82D22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905D118-1032-A829-2DD5-F24822B79B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1E6A005-9D7C-DDE9-386C-CAF269FD3582}"/>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5" name="Footer Placeholder 4">
            <a:extLst>
              <a:ext uri="{FF2B5EF4-FFF2-40B4-BE49-F238E27FC236}">
                <a16:creationId xmlns:a16="http://schemas.microsoft.com/office/drawing/2014/main" id="{47705D35-5144-54F9-6105-9DC73BB38DF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3CAB6B8-693E-A87B-B19F-B37F7CD93EE3}"/>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2522374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BBC2E-8D53-5E4F-0946-27E3DD6B47F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4A0C32E-63EA-4CC9-3554-E7B9ADA738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0B39276-2BF9-EBE7-45BB-E4D8E7EB8126}"/>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5" name="Footer Placeholder 4">
            <a:extLst>
              <a:ext uri="{FF2B5EF4-FFF2-40B4-BE49-F238E27FC236}">
                <a16:creationId xmlns:a16="http://schemas.microsoft.com/office/drawing/2014/main" id="{6C9E43C7-639A-9F9D-4BEE-F799849BE81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AF629C-DAD4-B0A4-B01C-0F21D4AA780C}"/>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352566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23A0-7F9B-3DD3-2F31-E7558B5CA8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F151BE8-1FC8-9B89-7269-838539ED12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85EEB7-34BA-2B1C-35FE-C0F11B5C40C8}"/>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5" name="Footer Placeholder 4">
            <a:extLst>
              <a:ext uri="{FF2B5EF4-FFF2-40B4-BE49-F238E27FC236}">
                <a16:creationId xmlns:a16="http://schemas.microsoft.com/office/drawing/2014/main" id="{646F44B0-12F5-B030-3728-A2D8BDC14B0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2B05C33-E19F-D277-13CB-97C32C169788}"/>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3528471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3761B-73EF-E197-8D47-83DD669D0B0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A44D9B0-0641-5402-8886-43E82696B5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6DB6830-471A-A9D3-4E6D-0F87E77321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EA1C580-CB99-3522-4668-B2B15FA3A032}"/>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6" name="Footer Placeholder 5">
            <a:extLst>
              <a:ext uri="{FF2B5EF4-FFF2-40B4-BE49-F238E27FC236}">
                <a16:creationId xmlns:a16="http://schemas.microsoft.com/office/drawing/2014/main" id="{F5655040-7B3D-42B4-3FDD-F35499788C2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28E7886-E96B-485F-A170-FC9C5A1B7B3A}"/>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1751671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9B45-ADE0-ACB5-FF71-B60C2E9157D6}"/>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36E7070-FCD7-D06D-A407-6FF1F05586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F5D6D9-D7C9-B84A-CED9-4C9C09C58A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1AF90C2-DB2B-147C-DAE6-6AD7D19B41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513D8-655E-F56E-D00C-579DD05535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F89C1A4-B72E-A118-B072-F31F5902E073}"/>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8" name="Footer Placeholder 7">
            <a:extLst>
              <a:ext uri="{FF2B5EF4-FFF2-40B4-BE49-F238E27FC236}">
                <a16:creationId xmlns:a16="http://schemas.microsoft.com/office/drawing/2014/main" id="{0A74B9FD-5F5A-58D5-8D15-A0FE36C2778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B029905-5194-556C-C186-31394C8949B1}"/>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219215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9D902-4FE8-DE35-D568-1F082F2D1D1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F2672DA-EEF4-52AD-A202-9A2720B69D44}"/>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4" name="Footer Placeholder 3">
            <a:extLst>
              <a:ext uri="{FF2B5EF4-FFF2-40B4-BE49-F238E27FC236}">
                <a16:creationId xmlns:a16="http://schemas.microsoft.com/office/drawing/2014/main" id="{70FCEC60-368E-B323-5D2C-679AFDC7329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3EB6741-234D-41F6-CAD2-C8C4D7B1A2FC}"/>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602461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55634-A257-2BDE-6FAB-4C8AC1CE3282}"/>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3" name="Footer Placeholder 2">
            <a:extLst>
              <a:ext uri="{FF2B5EF4-FFF2-40B4-BE49-F238E27FC236}">
                <a16:creationId xmlns:a16="http://schemas.microsoft.com/office/drawing/2014/main" id="{217F2228-F75B-345F-3D8C-9411D2F2ECB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70C0A8E-1370-E68C-D9DD-07BCA2AF1B6D}"/>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3609711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2CE56-828F-24C0-70A1-FAFCD0F78B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846C15A-6BA0-6A87-6AD3-59C2EC80C0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B97579A-FECC-1E60-5CD8-97CC7F2C1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0C805D-FFBD-47A8-C7D9-FF9283D3C902}"/>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6" name="Footer Placeholder 5">
            <a:extLst>
              <a:ext uri="{FF2B5EF4-FFF2-40B4-BE49-F238E27FC236}">
                <a16:creationId xmlns:a16="http://schemas.microsoft.com/office/drawing/2014/main" id="{B231DDBE-D089-AED3-C78C-9E97E679890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98C9AEA-96EA-CF3E-9A06-EFBDCA959202}"/>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2432598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68DFA-A513-7140-3B0B-E28B7EC3386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AC79E7D-15A5-2DC7-9B6C-4F53B0075D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F92A147-70B1-063C-1F9C-065A224ECE10}"/>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5" name="Footer Placeholder 4">
            <a:extLst>
              <a:ext uri="{FF2B5EF4-FFF2-40B4-BE49-F238E27FC236}">
                <a16:creationId xmlns:a16="http://schemas.microsoft.com/office/drawing/2014/main" id="{7F7B104D-78C7-071E-9D72-AFA467BCB66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446B6B3-79B2-CAFB-B91A-2299F4978932}"/>
              </a:ext>
            </a:extLst>
          </p:cNvPr>
          <p:cNvSpPr>
            <a:spLocks noGrp="1"/>
          </p:cNvSpPr>
          <p:nvPr>
            <p:ph type="sldNum" sz="quarter" idx="12"/>
          </p:nvPr>
        </p:nvSpPr>
        <p:spPr/>
        <p:txBody>
          <a:bodyPr/>
          <a:lstStyle/>
          <a:p>
            <a:fld id="{9A0FD093-888B-4C6B-8DD5-76C8E553544F}" type="slidenum">
              <a:rPr lang="en-IN" smtClean="0"/>
              <a:t>‹#›</a:t>
            </a:fld>
            <a:endParaRPr lang="en-IN"/>
          </a:p>
        </p:txBody>
      </p:sp>
      <p:sp>
        <p:nvSpPr>
          <p:cNvPr id="7" name="Rectangle 6">
            <a:extLst>
              <a:ext uri="{FF2B5EF4-FFF2-40B4-BE49-F238E27FC236}">
                <a16:creationId xmlns:a16="http://schemas.microsoft.com/office/drawing/2014/main" id="{44909E85-9DD6-B83A-7A5C-EC715ACC34DC}"/>
              </a:ext>
            </a:extLst>
          </p:cNvPr>
          <p:cNvSpPr/>
          <p:nvPr userDrawn="1"/>
        </p:nvSpPr>
        <p:spPr>
          <a:xfrm>
            <a:off x="231820" y="0"/>
            <a:ext cx="141667" cy="685800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79CB32E3-90CC-E8CD-76A7-ED3AE2B9870A}"/>
              </a:ext>
            </a:extLst>
          </p:cNvPr>
          <p:cNvSpPr/>
          <p:nvPr userDrawn="1"/>
        </p:nvSpPr>
        <p:spPr>
          <a:xfrm>
            <a:off x="373487" y="6443209"/>
            <a:ext cx="11684000" cy="159657"/>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728768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30216-F57F-8F6D-9F28-78587BBA58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15CCC70-17EA-8B98-A5CB-DC176C17B1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156C1D7-61A0-4FE8-6BB6-A8A3D12AC1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122B13-4B58-07A8-FF74-D023EAF85B5E}"/>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6" name="Footer Placeholder 5">
            <a:extLst>
              <a:ext uri="{FF2B5EF4-FFF2-40B4-BE49-F238E27FC236}">
                <a16:creationId xmlns:a16="http://schemas.microsoft.com/office/drawing/2014/main" id="{0F397C41-8E54-B1F3-27BB-799BB4E8D0C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14B2879-E8AE-F0B4-7F9E-4691012543A9}"/>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2026558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9DD8D-3A26-F0FC-705C-5BDD266DC49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148D1E1-1359-9F34-03B0-71B82B073D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EBB9A3A-DE81-6BAB-9C5E-86EDAB4B426A}"/>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5" name="Footer Placeholder 4">
            <a:extLst>
              <a:ext uri="{FF2B5EF4-FFF2-40B4-BE49-F238E27FC236}">
                <a16:creationId xmlns:a16="http://schemas.microsoft.com/office/drawing/2014/main" id="{88D01CF3-B280-4AAF-B5D4-B8EF96E3CF2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7B4612-EF53-D1E8-B2B1-5FDC871A77B4}"/>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2178490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1E38B5-D1DD-0496-CF71-806C576B33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E1A9458-E1E5-B44A-82F9-5A53A7DAFC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2C9E080-4725-628D-3E9A-F00D0EC2BA81}"/>
              </a:ext>
            </a:extLst>
          </p:cNvPr>
          <p:cNvSpPr>
            <a:spLocks noGrp="1"/>
          </p:cNvSpPr>
          <p:nvPr>
            <p:ph type="dt" sz="half" idx="10"/>
          </p:nvPr>
        </p:nvSpPr>
        <p:spPr/>
        <p:txBody>
          <a:bodyPr/>
          <a:lstStyle/>
          <a:p>
            <a:fld id="{C6BC9FA1-75CD-4804-835F-76D2EB99B5B7}" type="datetimeFigureOut">
              <a:rPr lang="en-IN" smtClean="0"/>
              <a:t>04-09-2025</a:t>
            </a:fld>
            <a:endParaRPr lang="en-IN"/>
          </a:p>
        </p:txBody>
      </p:sp>
      <p:sp>
        <p:nvSpPr>
          <p:cNvPr id="5" name="Footer Placeholder 4">
            <a:extLst>
              <a:ext uri="{FF2B5EF4-FFF2-40B4-BE49-F238E27FC236}">
                <a16:creationId xmlns:a16="http://schemas.microsoft.com/office/drawing/2014/main" id="{C9974E31-47B8-1C57-2DE1-6277AFE0F9D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F6B98B8-1176-BE96-462D-1E2AC01FDED4}"/>
              </a:ext>
            </a:extLst>
          </p:cNvPr>
          <p:cNvSpPr>
            <a:spLocks noGrp="1"/>
          </p:cNvSpPr>
          <p:nvPr>
            <p:ph type="sldNum" sz="quarter" idx="12"/>
          </p:nvPr>
        </p:nvSpPr>
        <p:spPr/>
        <p:txBody>
          <a:bodyPr/>
          <a:lstStyle/>
          <a:p>
            <a:fld id="{66BADBBE-D5BB-46B0-A90F-8DB20ECE163D}" type="slidenum">
              <a:rPr lang="en-IN" smtClean="0"/>
              <a:t>‹#›</a:t>
            </a:fld>
            <a:endParaRPr lang="en-IN"/>
          </a:p>
        </p:txBody>
      </p:sp>
    </p:spTree>
    <p:extLst>
      <p:ext uri="{BB962C8B-B14F-4D97-AF65-F5344CB8AC3E}">
        <p14:creationId xmlns:p14="http://schemas.microsoft.com/office/powerpoint/2010/main" val="2986869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F1AD9-4159-4B3C-9427-FC60A32C58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0AB5D472-0F38-7556-01CB-9A59906CB0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2251B9-9751-4720-F07C-1706E063D5F1}"/>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5" name="Footer Placeholder 4">
            <a:extLst>
              <a:ext uri="{FF2B5EF4-FFF2-40B4-BE49-F238E27FC236}">
                <a16:creationId xmlns:a16="http://schemas.microsoft.com/office/drawing/2014/main" id="{E590F48D-78D6-3C73-97F9-8861A09C9F8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E289328-D4B4-F9C2-6B48-9E51960F3366}"/>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4130870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AAD7A-5E59-F1BB-6883-F8B34342A3F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3A63E6-6702-8B92-E531-FA15B2A4F7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613AA2D-CA1C-F786-9E02-A63670BA14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620E1F3-50C9-4C82-13D9-804D6A5601AE}"/>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6" name="Footer Placeholder 5">
            <a:extLst>
              <a:ext uri="{FF2B5EF4-FFF2-40B4-BE49-F238E27FC236}">
                <a16:creationId xmlns:a16="http://schemas.microsoft.com/office/drawing/2014/main" id="{DC64483C-B1BD-5BDE-D291-48E83D2F999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076912F-D974-F0FF-A9AA-AB84D8DB9139}"/>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1208717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D30C-0A86-3480-CBBA-1DC69772466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94B586-DF09-83AF-7499-2AB4B45F00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6FBC86-6DFC-884D-D461-461895E9DB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6F59E08-3494-62CB-EBA0-1BA515A99B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0D25A3-138B-A142-8885-2A4C3880B7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8DCE729-81FD-9579-6EED-9F7484A97376}"/>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8" name="Footer Placeholder 7">
            <a:extLst>
              <a:ext uri="{FF2B5EF4-FFF2-40B4-BE49-F238E27FC236}">
                <a16:creationId xmlns:a16="http://schemas.microsoft.com/office/drawing/2014/main" id="{EEF7F65F-25E9-6161-3C7A-86ACD63AA60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70A174E-899A-1607-215C-00B97ECD0D31}"/>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29296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6806-D0A4-54DA-34D8-A8CA60DF678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463A12E-7F39-2738-3DAE-AAAE941C635C}"/>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4" name="Footer Placeholder 3">
            <a:extLst>
              <a:ext uri="{FF2B5EF4-FFF2-40B4-BE49-F238E27FC236}">
                <a16:creationId xmlns:a16="http://schemas.microsoft.com/office/drawing/2014/main" id="{869A36F3-EA20-8C99-AF72-42B0F6E9E18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F1C25A-9BE8-E303-DDE1-24B07402CA52}"/>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2886997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C8D907-9192-6A76-1335-75CBD2198875}"/>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3" name="Footer Placeholder 2">
            <a:extLst>
              <a:ext uri="{FF2B5EF4-FFF2-40B4-BE49-F238E27FC236}">
                <a16:creationId xmlns:a16="http://schemas.microsoft.com/office/drawing/2014/main" id="{A980D850-D764-CEB1-C1A8-DC4EAE73196E}"/>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89B30CE-500A-E1B9-B922-99B220B19EAA}"/>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3123564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612DB-5BD1-5A24-2D93-FFBE51B87E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7B8DB15-378F-4EBC-2D55-34EB2771FE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FDD8F34-25A5-7682-8A98-7E3210FCB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48E3A0-5F4A-34FB-D887-7B9821914D80}"/>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6" name="Footer Placeholder 5">
            <a:extLst>
              <a:ext uri="{FF2B5EF4-FFF2-40B4-BE49-F238E27FC236}">
                <a16:creationId xmlns:a16="http://schemas.microsoft.com/office/drawing/2014/main" id="{4CAC695D-9E77-5436-B7FB-9824A7D7AFA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DF9EA77-7FBC-DD55-B656-1391BC7A709C}"/>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3047528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A4AE4-4768-5A21-4083-36172A848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17B4A66-0F22-0355-9AF3-1B155E0553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3A1C94-3E5F-CDFD-AB0A-541603924C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858678-EB5D-A8C9-89C7-7F553DFAA837}"/>
              </a:ext>
            </a:extLst>
          </p:cNvPr>
          <p:cNvSpPr>
            <a:spLocks noGrp="1"/>
          </p:cNvSpPr>
          <p:nvPr>
            <p:ph type="dt" sz="half" idx="10"/>
          </p:nvPr>
        </p:nvSpPr>
        <p:spPr/>
        <p:txBody>
          <a:bodyPr/>
          <a:lstStyle/>
          <a:p>
            <a:fld id="{34FC3803-BEE6-4E5F-8122-08DFB9F80F80}" type="datetimeFigureOut">
              <a:rPr lang="en-IN" smtClean="0"/>
              <a:t>04-09-2025</a:t>
            </a:fld>
            <a:endParaRPr lang="en-IN"/>
          </a:p>
        </p:txBody>
      </p:sp>
      <p:sp>
        <p:nvSpPr>
          <p:cNvPr id="6" name="Footer Placeholder 5">
            <a:extLst>
              <a:ext uri="{FF2B5EF4-FFF2-40B4-BE49-F238E27FC236}">
                <a16:creationId xmlns:a16="http://schemas.microsoft.com/office/drawing/2014/main" id="{C0F40680-F3A6-F43F-8DE0-6748D4E3346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BDAADAD-8DF0-1D72-7784-060C31F34CE4}"/>
              </a:ext>
            </a:extLst>
          </p:cNvPr>
          <p:cNvSpPr>
            <a:spLocks noGrp="1"/>
          </p:cNvSpPr>
          <p:nvPr>
            <p:ph type="sldNum" sz="quarter" idx="12"/>
          </p:nvPr>
        </p:nvSpPr>
        <p:spPr/>
        <p:txBody>
          <a:bodyPr/>
          <a:lstStyle/>
          <a:p>
            <a:fld id="{9A0FD093-888B-4C6B-8DD5-76C8E553544F}" type="slidenum">
              <a:rPr lang="en-IN" smtClean="0"/>
              <a:t>‹#›</a:t>
            </a:fld>
            <a:endParaRPr lang="en-IN"/>
          </a:p>
        </p:txBody>
      </p:sp>
    </p:spTree>
    <p:extLst>
      <p:ext uri="{BB962C8B-B14F-4D97-AF65-F5344CB8AC3E}">
        <p14:creationId xmlns:p14="http://schemas.microsoft.com/office/powerpoint/2010/main" val="2019776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6BE665-09FB-F4E4-2876-180C723694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D44811-F4B1-BE29-4E83-92C4FE3C85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283533-7BC8-2911-1517-71C04F6B71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FC3803-BEE6-4E5F-8122-08DFB9F80F80}" type="datetimeFigureOut">
              <a:rPr lang="en-IN" smtClean="0"/>
              <a:t>04-09-2025</a:t>
            </a:fld>
            <a:endParaRPr lang="en-IN"/>
          </a:p>
        </p:txBody>
      </p:sp>
      <p:sp>
        <p:nvSpPr>
          <p:cNvPr id="5" name="Footer Placeholder 4">
            <a:extLst>
              <a:ext uri="{FF2B5EF4-FFF2-40B4-BE49-F238E27FC236}">
                <a16:creationId xmlns:a16="http://schemas.microsoft.com/office/drawing/2014/main" id="{60601F3F-6622-B14F-9EC5-61192B4D77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B74EB9A-F2CC-139A-F534-1900538964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0FD093-888B-4C6B-8DD5-76C8E553544F}" type="slidenum">
              <a:rPr lang="en-IN" smtClean="0"/>
              <a:t>‹#›</a:t>
            </a:fld>
            <a:endParaRPr lang="en-IN"/>
          </a:p>
        </p:txBody>
      </p:sp>
    </p:spTree>
    <p:extLst>
      <p:ext uri="{BB962C8B-B14F-4D97-AF65-F5344CB8AC3E}">
        <p14:creationId xmlns:p14="http://schemas.microsoft.com/office/powerpoint/2010/main" val="3637389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97A11D-8CE1-CC19-0535-538C9782ED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B31165B-F8EF-86A9-F555-1B2323EC88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150D343-41F9-4C2D-BCB0-B9DB74713A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BC9FA1-75CD-4804-835F-76D2EB99B5B7}" type="datetimeFigureOut">
              <a:rPr lang="en-IN" smtClean="0"/>
              <a:t>04-09-2025</a:t>
            </a:fld>
            <a:endParaRPr lang="en-IN"/>
          </a:p>
        </p:txBody>
      </p:sp>
      <p:sp>
        <p:nvSpPr>
          <p:cNvPr id="5" name="Footer Placeholder 4">
            <a:extLst>
              <a:ext uri="{FF2B5EF4-FFF2-40B4-BE49-F238E27FC236}">
                <a16:creationId xmlns:a16="http://schemas.microsoft.com/office/drawing/2014/main" id="{D740E000-06E7-8121-61DB-502182A36A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3C8E0D0-2681-0134-6843-E2E46175ED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ADBBE-D5BB-46B0-A90F-8DB20ECE163D}" type="slidenum">
              <a:rPr lang="en-IN" smtClean="0"/>
              <a:t>‹#›</a:t>
            </a:fld>
            <a:endParaRPr lang="en-IN"/>
          </a:p>
        </p:txBody>
      </p:sp>
    </p:spTree>
    <p:extLst>
      <p:ext uri="{BB962C8B-B14F-4D97-AF65-F5344CB8AC3E}">
        <p14:creationId xmlns:p14="http://schemas.microsoft.com/office/powerpoint/2010/main" val="91689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6B0A5-D609-EB50-52C1-E829B452BA24}"/>
              </a:ext>
            </a:extLst>
          </p:cNvPr>
          <p:cNvSpPr>
            <a:spLocks noGrp="1"/>
          </p:cNvSpPr>
          <p:nvPr>
            <p:ph type="ctrTitle"/>
          </p:nvPr>
        </p:nvSpPr>
        <p:spPr/>
        <p:txBody>
          <a:bodyPr>
            <a:normAutofit/>
          </a:bodyPr>
          <a:lstStyle/>
          <a:p>
            <a:r>
              <a:rPr lang="en-US" sz="4000" b="1" dirty="0"/>
              <a:t>Nutraceuticals, Dietary Supplements &amp; Functional Foods in India – Recent Developments</a:t>
            </a:r>
            <a:endParaRPr lang="en-IN" sz="4000" b="1" dirty="0"/>
          </a:p>
        </p:txBody>
      </p:sp>
      <p:sp>
        <p:nvSpPr>
          <p:cNvPr id="3" name="Subtitle 2">
            <a:extLst>
              <a:ext uri="{FF2B5EF4-FFF2-40B4-BE49-F238E27FC236}">
                <a16:creationId xmlns:a16="http://schemas.microsoft.com/office/drawing/2014/main" id="{4A80469C-9FA2-8A0E-1E51-A4E2C3B553F9}"/>
              </a:ext>
            </a:extLst>
          </p:cNvPr>
          <p:cNvSpPr>
            <a:spLocks noGrp="1"/>
          </p:cNvSpPr>
          <p:nvPr>
            <p:ph type="subTitle" idx="1"/>
          </p:nvPr>
        </p:nvSpPr>
        <p:spPr/>
        <p:txBody>
          <a:bodyPr/>
          <a:lstStyle/>
          <a:p>
            <a:endParaRPr lang="en-US" b="1" dirty="0"/>
          </a:p>
          <a:p>
            <a:r>
              <a:rPr lang="en-US" b="1" dirty="0"/>
              <a:t>Vandita Srivastava</a:t>
            </a:r>
          </a:p>
          <a:p>
            <a:r>
              <a:rPr lang="en-US" b="1" dirty="0"/>
              <a:t>4</a:t>
            </a:r>
            <a:r>
              <a:rPr lang="en-US" b="1" baseline="30000" dirty="0"/>
              <a:t>th</a:t>
            </a:r>
            <a:r>
              <a:rPr lang="en-US" b="1" dirty="0"/>
              <a:t> Sept. 2025</a:t>
            </a:r>
            <a:endParaRPr lang="en-IN" b="1" dirty="0"/>
          </a:p>
        </p:txBody>
      </p:sp>
      <p:sp>
        <p:nvSpPr>
          <p:cNvPr id="4" name="Rectangle 3">
            <a:extLst>
              <a:ext uri="{FF2B5EF4-FFF2-40B4-BE49-F238E27FC236}">
                <a16:creationId xmlns:a16="http://schemas.microsoft.com/office/drawing/2014/main" id="{4C354E59-A24D-3EBD-0D81-8EFF9ACB2FD4}"/>
              </a:ext>
            </a:extLst>
          </p:cNvPr>
          <p:cNvSpPr/>
          <p:nvPr/>
        </p:nvSpPr>
        <p:spPr>
          <a:xfrm>
            <a:off x="231820" y="0"/>
            <a:ext cx="141667" cy="685800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77551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A099C-595B-ED05-4A06-16AD09E15754}"/>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D07DAD8A-A430-8C2B-9FC4-377A081A5126}"/>
              </a:ext>
            </a:extLst>
          </p:cNvPr>
          <p:cNvGraphicFramePr>
            <a:graphicFrameLocks noGrp="1"/>
          </p:cNvGraphicFramePr>
          <p:nvPr>
            <p:ph idx="1"/>
            <p:extLst>
              <p:ext uri="{D42A27DB-BD31-4B8C-83A1-F6EECF244321}">
                <p14:modId xmlns:p14="http://schemas.microsoft.com/office/powerpoint/2010/main" val="3020805787"/>
              </p:ext>
            </p:extLst>
          </p:nvPr>
        </p:nvGraphicFramePr>
        <p:xfrm>
          <a:off x="635895" y="301692"/>
          <a:ext cx="10920209" cy="5781933"/>
        </p:xfrm>
        <a:graphic>
          <a:graphicData uri="http://schemas.openxmlformats.org/drawingml/2006/table">
            <a:tbl>
              <a:tblPr>
                <a:tableStyleId>{5C22544A-7EE6-4342-B048-85BDC9FD1C3A}</a:tableStyleId>
              </a:tblPr>
              <a:tblGrid>
                <a:gridCol w="1318476">
                  <a:extLst>
                    <a:ext uri="{9D8B030D-6E8A-4147-A177-3AD203B41FA5}">
                      <a16:colId xmlns:a16="http://schemas.microsoft.com/office/drawing/2014/main" val="1228159276"/>
                    </a:ext>
                  </a:extLst>
                </a:gridCol>
                <a:gridCol w="1744549">
                  <a:extLst>
                    <a:ext uri="{9D8B030D-6E8A-4147-A177-3AD203B41FA5}">
                      <a16:colId xmlns:a16="http://schemas.microsoft.com/office/drawing/2014/main" val="3087532255"/>
                    </a:ext>
                  </a:extLst>
                </a:gridCol>
                <a:gridCol w="2160967">
                  <a:extLst>
                    <a:ext uri="{9D8B030D-6E8A-4147-A177-3AD203B41FA5}">
                      <a16:colId xmlns:a16="http://schemas.microsoft.com/office/drawing/2014/main" val="2846711973"/>
                    </a:ext>
                  </a:extLst>
                </a:gridCol>
                <a:gridCol w="2047741">
                  <a:extLst>
                    <a:ext uri="{9D8B030D-6E8A-4147-A177-3AD203B41FA5}">
                      <a16:colId xmlns:a16="http://schemas.microsoft.com/office/drawing/2014/main" val="1083605439"/>
                    </a:ext>
                  </a:extLst>
                </a:gridCol>
                <a:gridCol w="1635617">
                  <a:extLst>
                    <a:ext uri="{9D8B030D-6E8A-4147-A177-3AD203B41FA5}">
                      <a16:colId xmlns:a16="http://schemas.microsoft.com/office/drawing/2014/main" val="3847001363"/>
                    </a:ext>
                  </a:extLst>
                </a:gridCol>
                <a:gridCol w="2012859">
                  <a:extLst>
                    <a:ext uri="{9D8B030D-6E8A-4147-A177-3AD203B41FA5}">
                      <a16:colId xmlns:a16="http://schemas.microsoft.com/office/drawing/2014/main" val="2902649122"/>
                    </a:ext>
                  </a:extLst>
                </a:gridCol>
              </a:tblGrid>
              <a:tr h="1187461">
                <a:tc>
                  <a:txBody>
                    <a:bodyPr/>
                    <a:lstStyle/>
                    <a:p>
                      <a:pPr algn="ctr" fontAlgn="ctr">
                        <a:buNone/>
                      </a:pPr>
                      <a:r>
                        <a:rPr lang="en-IN" sz="1800" b="1" u="none" strike="noStrike" dirty="0">
                          <a:effectLst/>
                        </a:rPr>
                        <a:t>Aspect</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2016 Regulations</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US" sz="1800" b="1" u="none" strike="noStrike" dirty="0">
                          <a:effectLst/>
                        </a:rPr>
                        <a:t>2022 Draft (</a:t>
                      </a:r>
                      <a:r>
                        <a:rPr lang="en-US" sz="1800" b="1" u="none" strike="noStrike" dirty="0" err="1">
                          <a:effectLst/>
                        </a:rPr>
                        <a:t>Operationalised</a:t>
                      </a:r>
                      <a:r>
                        <a:rPr lang="en-US" sz="1800" b="1" u="none" strike="noStrike" dirty="0">
                          <a:effectLst/>
                        </a:rPr>
                        <a:t> by FSSAI directions)</a:t>
                      </a:r>
                      <a:endParaRPr lang="en-US"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2024 Transitional Phase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2025 Current Regime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Shift/Trend</a:t>
                      </a:r>
                      <a:endParaRPr lang="en-IN" sz="1800" b="1"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848175550"/>
                  </a:ext>
                </a:extLst>
              </a:tr>
              <a:tr h="1187461">
                <a:tc>
                  <a:txBody>
                    <a:bodyPr/>
                    <a:lstStyle/>
                    <a:p>
                      <a:pPr algn="l" fontAlgn="ctr">
                        <a:buNone/>
                      </a:pPr>
                      <a:r>
                        <a:rPr lang="en-IN" sz="1800" u="none" strike="noStrike">
                          <a:effectLst/>
                        </a:rPr>
                        <a:t>Enforcement</a:t>
                      </a:r>
                      <a:endParaRPr lang="en-IN"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a:effectLst/>
                        </a:rPr>
                        <a:t>Lenient early phase</a:t>
                      </a:r>
                      <a:endParaRPr lang="en-IN"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Proactive – compliance deadlines in directions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2024: regular notices, seizures, stricter ad monitoring; more product recalls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Active policing; penalties for false claims, ASCI tie-up formalised</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From soft to proactive to strict to aggressive</a:t>
                      </a:r>
                      <a:endParaRPr lang="en-US"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2898293792"/>
                  </a:ext>
                </a:extLst>
              </a:tr>
              <a:tr h="1483262">
                <a:tc>
                  <a:txBody>
                    <a:bodyPr/>
                    <a:lstStyle/>
                    <a:p>
                      <a:pPr algn="l" fontAlgn="ctr">
                        <a:buNone/>
                      </a:pPr>
                      <a:r>
                        <a:rPr lang="en-IN" sz="1800" u="none" strike="noStrike">
                          <a:effectLst/>
                        </a:rPr>
                        <a:t>Regulatory Certainty</a:t>
                      </a:r>
                      <a:endParaRPr lang="en-IN"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a:effectLst/>
                        </a:rPr>
                        <a:t>Static framework</a:t>
                      </a:r>
                      <a:endParaRPr lang="en-IN"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Transitional / hybrid regime</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Unsettled (coexistence of 2016 text, 2022 draft, and re-operationalisation orders)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Dynamic “living” system; frequent amendments; active surv </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b">
                        <a:buNone/>
                      </a:pPr>
                      <a:r>
                        <a:rPr lang="en-US" dirty="0"/>
                        <a:t>From static to hybrid to evolving to adaptive</a:t>
                      </a:r>
                      <a:endParaRPr lang="en-IN" sz="1800" b="0" i="0" u="none" strike="noStrike" dirty="0">
                        <a:solidFill>
                          <a:srgbClr val="000000"/>
                        </a:solidFill>
                        <a:effectLst/>
                        <a:latin typeface="Calibri" panose="020F0502020204030204" pitchFamily="34" charset="0"/>
                      </a:endParaRPr>
                    </a:p>
                  </a:txBody>
                  <a:tcPr marL="3509" marR="3509" marT="3509" marB="0" anchor="b"/>
                </a:tc>
                <a:extLst>
                  <a:ext uri="{0D108BD9-81ED-4DB2-BD59-A6C34878D82A}">
                    <a16:rowId xmlns:a16="http://schemas.microsoft.com/office/drawing/2014/main" val="1705448227"/>
                  </a:ext>
                </a:extLst>
              </a:tr>
              <a:tr h="1483262">
                <a:tc>
                  <a:txBody>
                    <a:bodyPr/>
                    <a:lstStyle/>
                    <a:p>
                      <a:pPr>
                        <a:buNone/>
                      </a:pPr>
                      <a:r>
                        <a:rPr lang="en-IN" b="0" dirty="0"/>
                        <a:t>Innovation &amp; R&amp;D (Bio B3 Policy link)</a:t>
                      </a:r>
                    </a:p>
                  </a:txBody>
                  <a:tcPr anchor="ctr"/>
                </a:tc>
                <a:tc>
                  <a:txBody>
                    <a:bodyPr/>
                    <a:lstStyle/>
                    <a:p>
                      <a:pPr algn="l" fontAlgn="ctr">
                        <a:buNone/>
                      </a:pPr>
                      <a:r>
                        <a:rPr lang="en-US" dirty="0"/>
                        <a:t>Not explicitly connected; innovation mainly industry-led</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IN" dirty="0"/>
                        <a:t>DBT/BIRAC begins supporting biotech-driven nutraceutical R&amp;D (probiotics, nano-formulations, waste valorisation)</a:t>
                      </a:r>
                      <a:endParaRPr lang="en-IN" sz="1800" b="0" i="0" u="none" strike="noStrike" dirty="0">
                        <a:solidFill>
                          <a:srgbClr val="000000"/>
                        </a:solidFill>
                        <a:effectLst/>
                        <a:latin typeface="Calibri" panose="020F0502020204030204" pitchFamily="34" charset="0"/>
                      </a:endParaRPr>
                    </a:p>
                    <a:p>
                      <a:pPr algn="l" fontAlgn="ctr">
                        <a:buNone/>
                      </a:pP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dirty="0"/>
                        <a:t>Bio B3 (2022–2024) boosts translational research funding; more startups in bio-manufacturing for nutraceuticals</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dirty="0"/>
                        <a:t>Bio B3 + FSSAI now function in tandem: Bio B3 = </a:t>
                      </a:r>
                      <a:r>
                        <a:rPr lang="en-IN" b="1" dirty="0"/>
                        <a:t>innovation push</a:t>
                      </a:r>
                      <a:r>
                        <a:rPr lang="en-IN" dirty="0"/>
                        <a:t>, FSSAI = </a:t>
                      </a:r>
                      <a:r>
                        <a:rPr lang="en-IN" b="1" dirty="0"/>
                        <a:t>regulatory filter</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b">
                        <a:buNone/>
                      </a:pPr>
                      <a:r>
                        <a:rPr lang="en-US" dirty="0"/>
                        <a:t>From disconnected to complementary to integrated ecosystem</a:t>
                      </a:r>
                      <a:endParaRPr lang="en-IN" sz="1800" b="0" i="0" u="none" strike="noStrike" dirty="0">
                        <a:solidFill>
                          <a:srgbClr val="000000"/>
                        </a:solidFill>
                        <a:effectLst/>
                        <a:latin typeface="Calibri" panose="020F0502020204030204" pitchFamily="34" charset="0"/>
                      </a:endParaRPr>
                    </a:p>
                  </a:txBody>
                  <a:tcPr marL="3509" marR="3509" marT="3509" marB="0" anchor="b"/>
                </a:tc>
                <a:extLst>
                  <a:ext uri="{0D108BD9-81ED-4DB2-BD59-A6C34878D82A}">
                    <a16:rowId xmlns:a16="http://schemas.microsoft.com/office/drawing/2014/main" val="2336478642"/>
                  </a:ext>
                </a:extLst>
              </a:tr>
            </a:tbl>
          </a:graphicData>
        </a:graphic>
      </p:graphicFrame>
    </p:spTree>
    <p:extLst>
      <p:ext uri="{BB962C8B-B14F-4D97-AF65-F5344CB8AC3E}">
        <p14:creationId xmlns:p14="http://schemas.microsoft.com/office/powerpoint/2010/main" val="750559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C811-6CE0-B05A-F133-EF3386808720}"/>
              </a:ext>
            </a:extLst>
          </p:cNvPr>
          <p:cNvSpPr>
            <a:spLocks noGrp="1"/>
          </p:cNvSpPr>
          <p:nvPr>
            <p:ph type="title"/>
          </p:nvPr>
        </p:nvSpPr>
        <p:spPr/>
        <p:txBody>
          <a:bodyPr>
            <a:normAutofit/>
          </a:bodyPr>
          <a:lstStyle/>
          <a:p>
            <a:r>
              <a:rPr lang="en-US" sz="3200" b="1" dirty="0"/>
              <a:t>Research Activity in India has Intensified &amp; Diversified</a:t>
            </a:r>
            <a:endParaRPr lang="en-IN" sz="3200" b="1" dirty="0"/>
          </a:p>
        </p:txBody>
      </p:sp>
      <p:sp>
        <p:nvSpPr>
          <p:cNvPr id="3" name="Content Placeholder 2">
            <a:extLst>
              <a:ext uri="{FF2B5EF4-FFF2-40B4-BE49-F238E27FC236}">
                <a16:creationId xmlns:a16="http://schemas.microsoft.com/office/drawing/2014/main" id="{146305EE-109E-B57D-2D69-6C56A212D148}"/>
              </a:ext>
            </a:extLst>
          </p:cNvPr>
          <p:cNvSpPr>
            <a:spLocks noGrp="1"/>
          </p:cNvSpPr>
          <p:nvPr>
            <p:ph idx="1"/>
          </p:nvPr>
        </p:nvSpPr>
        <p:spPr/>
        <p:txBody>
          <a:bodyPr/>
          <a:lstStyle/>
          <a:p>
            <a:pPr marL="0" indent="0">
              <a:buNone/>
            </a:pPr>
            <a:r>
              <a:rPr lang="en-US" dirty="0"/>
              <a:t>Research in India has moved from being narrow and descriptive to broad, multi-disciplinary, and translational. </a:t>
            </a:r>
          </a:p>
          <a:p>
            <a:pPr marL="0" indent="0">
              <a:buNone/>
            </a:pPr>
            <a:r>
              <a:rPr lang="en-US" dirty="0"/>
              <a:t>It spans :</a:t>
            </a:r>
          </a:p>
          <a:p>
            <a:r>
              <a:rPr lang="en-US" dirty="0"/>
              <a:t>	Basic Sciences (Omics, Bioavailability, Authentication), </a:t>
            </a:r>
          </a:p>
          <a:p>
            <a:r>
              <a:rPr lang="en-US" dirty="0"/>
              <a:t>	Applied Research (Formulation &amp; Fortification), &amp; </a:t>
            </a:r>
          </a:p>
          <a:p>
            <a:r>
              <a:rPr lang="en-US" dirty="0"/>
              <a:t>	Clinical Validation (RCTs, Safety/Toxicology Studies). </a:t>
            </a:r>
          </a:p>
          <a:p>
            <a:pPr marL="0" indent="0">
              <a:buNone/>
            </a:pPr>
            <a:endParaRPr lang="en-US" dirty="0"/>
          </a:p>
          <a:p>
            <a:pPr marL="0" indent="0">
              <a:buNone/>
            </a:pPr>
            <a:r>
              <a:rPr lang="en-US" dirty="0"/>
              <a:t>This diversification is not just academic — it is directly feeding into regulatory frameworks, consumer trust, and market competitiveness.</a:t>
            </a:r>
            <a:endParaRPr lang="en-IN" dirty="0"/>
          </a:p>
        </p:txBody>
      </p:sp>
    </p:spTree>
    <p:extLst>
      <p:ext uri="{BB962C8B-B14F-4D97-AF65-F5344CB8AC3E}">
        <p14:creationId xmlns:p14="http://schemas.microsoft.com/office/powerpoint/2010/main" val="3934276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EACE-349C-095C-5525-4D10A6C76C73}"/>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3E1BD8E-B06E-5516-14A8-0E1D3EA598D6}"/>
              </a:ext>
            </a:extLst>
          </p:cNvPr>
          <p:cNvGraphicFramePr>
            <a:graphicFrameLocks noGrp="1"/>
          </p:cNvGraphicFramePr>
          <p:nvPr>
            <p:ph idx="1"/>
            <p:extLst>
              <p:ext uri="{D42A27DB-BD31-4B8C-83A1-F6EECF244321}">
                <p14:modId xmlns:p14="http://schemas.microsoft.com/office/powerpoint/2010/main" val="1450889333"/>
              </p:ext>
            </p:extLst>
          </p:nvPr>
        </p:nvGraphicFramePr>
        <p:xfrm>
          <a:off x="1211687" y="1508941"/>
          <a:ext cx="10515600" cy="4524048"/>
        </p:xfrm>
        <a:graphic>
          <a:graphicData uri="http://schemas.openxmlformats.org/drawingml/2006/table">
            <a:tbl>
              <a:tblPr/>
              <a:tblGrid>
                <a:gridCol w="1969395">
                  <a:extLst>
                    <a:ext uri="{9D8B030D-6E8A-4147-A177-3AD203B41FA5}">
                      <a16:colId xmlns:a16="http://schemas.microsoft.com/office/drawing/2014/main" val="1060784846"/>
                    </a:ext>
                  </a:extLst>
                </a:gridCol>
                <a:gridCol w="4803820">
                  <a:extLst>
                    <a:ext uri="{9D8B030D-6E8A-4147-A177-3AD203B41FA5}">
                      <a16:colId xmlns:a16="http://schemas.microsoft.com/office/drawing/2014/main" val="2905729966"/>
                    </a:ext>
                  </a:extLst>
                </a:gridCol>
                <a:gridCol w="3742385">
                  <a:extLst>
                    <a:ext uri="{9D8B030D-6E8A-4147-A177-3AD203B41FA5}">
                      <a16:colId xmlns:a16="http://schemas.microsoft.com/office/drawing/2014/main" val="2886947475"/>
                    </a:ext>
                  </a:extLst>
                </a:gridCol>
              </a:tblGrid>
              <a:tr h="134925">
                <a:tc>
                  <a:txBody>
                    <a:bodyPr/>
                    <a:lstStyle/>
                    <a:p>
                      <a:pPr>
                        <a:buNone/>
                      </a:pPr>
                      <a:r>
                        <a:rPr lang="en-IN" sz="1600" b="1"/>
                        <a:t>Theme</a:t>
                      </a:r>
                      <a:endParaRPr lang="en-IN" sz="1600"/>
                    </a:p>
                  </a:txBody>
                  <a:tcPr marL="33731" marR="33731" marT="16866" marB="16866" anchor="ctr">
                    <a:lnL>
                      <a:noFill/>
                    </a:lnL>
                    <a:lnR>
                      <a:noFill/>
                    </a:lnR>
                    <a:lnT>
                      <a:noFill/>
                    </a:lnT>
                    <a:lnB>
                      <a:noFill/>
                    </a:lnB>
                    <a:noFill/>
                  </a:tcPr>
                </a:tc>
                <a:tc>
                  <a:txBody>
                    <a:bodyPr/>
                    <a:lstStyle/>
                    <a:p>
                      <a:pPr>
                        <a:buNone/>
                      </a:pPr>
                      <a:r>
                        <a:rPr lang="en-IN" sz="1600" b="1"/>
                        <a:t>Details</a:t>
                      </a:r>
                      <a:endParaRPr lang="en-IN" sz="1600"/>
                    </a:p>
                  </a:txBody>
                  <a:tcPr marL="33731" marR="33731" marT="16866" marB="16866" anchor="ctr">
                    <a:lnL>
                      <a:noFill/>
                    </a:lnL>
                    <a:lnR>
                      <a:noFill/>
                    </a:lnR>
                    <a:lnT>
                      <a:noFill/>
                    </a:lnT>
                    <a:lnB>
                      <a:noFill/>
                    </a:lnB>
                    <a:noFill/>
                  </a:tcPr>
                </a:tc>
                <a:tc>
                  <a:txBody>
                    <a:bodyPr/>
                    <a:lstStyle/>
                    <a:p>
                      <a:pPr>
                        <a:buNone/>
                      </a:pPr>
                      <a:r>
                        <a:rPr lang="en-IN" sz="1600" b="1"/>
                        <a:t>Companies / Institutes</a:t>
                      </a:r>
                      <a:endParaRPr lang="en-IN" sz="1600"/>
                    </a:p>
                  </a:txBody>
                  <a:tcPr marL="33731" marR="33731" marT="16866" marB="16866" anchor="ctr">
                    <a:lnL>
                      <a:noFill/>
                    </a:lnL>
                    <a:lnR>
                      <a:noFill/>
                    </a:lnR>
                    <a:lnT>
                      <a:noFill/>
                    </a:lnT>
                    <a:lnB>
                      <a:noFill/>
                    </a:lnB>
                    <a:noFill/>
                  </a:tcPr>
                </a:tc>
                <a:extLst>
                  <a:ext uri="{0D108BD9-81ED-4DB2-BD59-A6C34878D82A}">
                    <a16:rowId xmlns:a16="http://schemas.microsoft.com/office/drawing/2014/main" val="542678747"/>
                  </a:ext>
                </a:extLst>
              </a:tr>
              <a:tr h="539701">
                <a:tc>
                  <a:txBody>
                    <a:bodyPr/>
                    <a:lstStyle/>
                    <a:p>
                      <a:pPr>
                        <a:buNone/>
                      </a:pPr>
                      <a:r>
                        <a:rPr lang="en-US" sz="1600" b="1" dirty="0"/>
                        <a:t>1. Volume &amp; Breadth of Research</a:t>
                      </a:r>
                      <a:endParaRPr lang="en-US" sz="1600" dirty="0"/>
                    </a:p>
                  </a:txBody>
                  <a:tcPr marL="33731" marR="33731" marT="16866" marB="16866" anchor="ctr">
                    <a:lnL>
                      <a:noFill/>
                    </a:lnL>
                    <a:lnR>
                      <a:noFill/>
                    </a:lnR>
                    <a:lnT>
                      <a:noFill/>
                    </a:lnT>
                    <a:lnB>
                      <a:noFill/>
                    </a:lnB>
                    <a:noFill/>
                  </a:tcPr>
                </a:tc>
                <a:tc>
                  <a:txBody>
                    <a:bodyPr/>
                    <a:lstStyle/>
                    <a:p>
                      <a:pPr>
                        <a:buNone/>
                      </a:pPr>
                      <a:r>
                        <a:rPr lang="en-IN" sz="1600"/>
                        <a:t>Steady rise in CTRI-registered trials (curcumin, probiotics, micronutrient blends); publications across nutrition, pharmaceutics, biotech, clinical medicine.</a:t>
                      </a:r>
                    </a:p>
                  </a:txBody>
                  <a:tcPr marL="33731" marR="33731" marT="16866" marB="16866" anchor="ctr">
                    <a:lnL>
                      <a:noFill/>
                    </a:lnL>
                    <a:lnR>
                      <a:noFill/>
                    </a:lnR>
                    <a:lnT>
                      <a:noFill/>
                    </a:lnT>
                    <a:lnB>
                      <a:noFill/>
                    </a:lnB>
                    <a:noFill/>
                  </a:tcPr>
                </a:tc>
                <a:tc>
                  <a:txBody>
                    <a:bodyPr/>
                    <a:lstStyle/>
                    <a:p>
                      <a:pPr>
                        <a:buNone/>
                      </a:pPr>
                      <a:r>
                        <a:rPr lang="en-IN" sz="1600" b="1"/>
                        <a:t>AIIMS, Apollo Hospitals, NIN Hyderabad, Sun Pharma Wellness, Sami-Sabinsa</a:t>
                      </a:r>
                      <a:endParaRPr lang="en-IN" sz="1600"/>
                    </a:p>
                  </a:txBody>
                  <a:tcPr marL="33731" marR="33731" marT="16866" marB="16866" anchor="ctr">
                    <a:lnL>
                      <a:noFill/>
                    </a:lnL>
                    <a:lnR>
                      <a:noFill/>
                    </a:lnR>
                    <a:lnT>
                      <a:noFill/>
                    </a:lnT>
                    <a:lnB>
                      <a:noFill/>
                    </a:lnB>
                    <a:noFill/>
                  </a:tcPr>
                </a:tc>
                <a:extLst>
                  <a:ext uri="{0D108BD9-81ED-4DB2-BD59-A6C34878D82A}">
                    <a16:rowId xmlns:a16="http://schemas.microsoft.com/office/drawing/2014/main" val="4097710855"/>
                  </a:ext>
                </a:extLst>
              </a:tr>
              <a:tr h="1146864">
                <a:tc>
                  <a:txBody>
                    <a:bodyPr/>
                    <a:lstStyle/>
                    <a:p>
                      <a:pPr>
                        <a:buNone/>
                      </a:pPr>
                      <a:r>
                        <a:rPr lang="en-US" sz="1600" b="1" dirty="0"/>
                        <a:t>2. Diversification into New Themes</a:t>
                      </a:r>
                      <a:endParaRPr lang="en-US" sz="1600" dirty="0"/>
                    </a:p>
                  </a:txBody>
                  <a:tcPr marL="33731" marR="33731" marT="16866" marB="16866" anchor="ctr">
                    <a:lnL>
                      <a:noFill/>
                    </a:lnL>
                    <a:lnR>
                      <a:noFill/>
                    </a:lnR>
                    <a:lnT>
                      <a:noFill/>
                    </a:lnT>
                    <a:lnB>
                      <a:noFill/>
                    </a:lnB>
                    <a:noFill/>
                  </a:tcPr>
                </a:tc>
                <a:tc>
                  <a:txBody>
                    <a:bodyPr/>
                    <a:lstStyle/>
                    <a:p>
                      <a:pPr>
                        <a:buNone/>
                      </a:pPr>
                      <a:r>
                        <a:rPr lang="en-IN" sz="1600" dirty="0"/>
                        <a:t>• </a:t>
                      </a:r>
                      <a:r>
                        <a:rPr lang="en-IN" sz="1600" b="1" dirty="0"/>
                        <a:t>Probiotics &amp; gut health</a:t>
                      </a:r>
                      <a:r>
                        <a:rPr lang="en-IN" sz="1600" dirty="0"/>
                        <a:t> – sleep, immunity, metabolic outcomes. </a:t>
                      </a:r>
                      <a:br>
                        <a:rPr lang="en-IN" sz="1600" dirty="0"/>
                      </a:br>
                      <a:r>
                        <a:rPr lang="en-IN" sz="1600" dirty="0"/>
                        <a:t>• </a:t>
                      </a:r>
                      <a:r>
                        <a:rPr lang="en-IN" sz="1600" b="1" dirty="0"/>
                        <a:t>Botanicals &amp; bioavailability</a:t>
                      </a:r>
                      <a:r>
                        <a:rPr lang="en-IN" sz="1600" dirty="0"/>
                        <a:t> – nano-curcumin, lipid-based ashwagandha. </a:t>
                      </a:r>
                      <a:br>
                        <a:rPr lang="en-IN" sz="1600" dirty="0"/>
                      </a:br>
                      <a:r>
                        <a:rPr lang="en-IN" sz="1600" dirty="0"/>
                        <a:t>• </a:t>
                      </a:r>
                      <a:r>
                        <a:rPr lang="en-IN" sz="1600" b="1" dirty="0"/>
                        <a:t>Nutrigenomics</a:t>
                      </a:r>
                      <a:r>
                        <a:rPr lang="en-IN" sz="1600" dirty="0"/>
                        <a:t> – gene–diet studies, early precision nutrition. </a:t>
                      </a:r>
                      <a:br>
                        <a:rPr lang="en-IN" sz="1600" dirty="0"/>
                      </a:br>
                      <a:r>
                        <a:rPr lang="en-IN" sz="1600" dirty="0"/>
                        <a:t>• </a:t>
                      </a:r>
                      <a:r>
                        <a:rPr lang="en-IN" sz="1600" b="1" dirty="0"/>
                        <a:t>Functional foods &amp; fortification</a:t>
                      </a:r>
                      <a:r>
                        <a:rPr lang="en-IN" sz="1600" dirty="0"/>
                        <a:t> – citrus, seaweed, waste valorisation. </a:t>
                      </a:r>
                      <a:br>
                        <a:rPr lang="en-IN" sz="1600" dirty="0"/>
                      </a:br>
                      <a:r>
                        <a:rPr lang="en-IN" sz="1600" dirty="0"/>
                        <a:t>• </a:t>
                      </a:r>
                      <a:r>
                        <a:rPr lang="en-IN" sz="1600" b="1" dirty="0"/>
                        <a:t>Quality/authentication</a:t>
                      </a:r>
                      <a:r>
                        <a:rPr lang="en-IN" sz="1600" dirty="0"/>
                        <a:t> – DNA barcoding, label verification.</a:t>
                      </a:r>
                    </a:p>
                  </a:txBody>
                  <a:tcPr marL="33731" marR="33731" marT="16866" marB="16866" anchor="ctr">
                    <a:lnL>
                      <a:noFill/>
                    </a:lnL>
                    <a:lnR>
                      <a:noFill/>
                    </a:lnR>
                    <a:lnT>
                      <a:noFill/>
                    </a:lnT>
                    <a:lnB>
                      <a:noFill/>
                    </a:lnB>
                    <a:noFill/>
                  </a:tcPr>
                </a:tc>
                <a:tc>
                  <a:txBody>
                    <a:bodyPr/>
                    <a:lstStyle/>
                    <a:p>
                      <a:pPr>
                        <a:buNone/>
                      </a:pPr>
                      <a:r>
                        <a:rPr lang="en-IN" sz="1600" b="1"/>
                        <a:t>Wellbeing Nutrition, Akums Drugs, IIT-Delhi, ICAR-CIFT, Dabur R&amp;D, Himalaya Wellness, CFTRI</a:t>
                      </a:r>
                      <a:endParaRPr lang="en-IN" sz="1600"/>
                    </a:p>
                  </a:txBody>
                  <a:tcPr marL="33731" marR="33731" marT="16866" marB="16866" anchor="ctr">
                    <a:lnL>
                      <a:noFill/>
                    </a:lnL>
                    <a:lnR>
                      <a:noFill/>
                    </a:lnR>
                    <a:lnT>
                      <a:noFill/>
                    </a:lnT>
                    <a:lnB>
                      <a:noFill/>
                    </a:lnB>
                    <a:noFill/>
                  </a:tcPr>
                </a:tc>
                <a:extLst>
                  <a:ext uri="{0D108BD9-81ED-4DB2-BD59-A6C34878D82A}">
                    <a16:rowId xmlns:a16="http://schemas.microsoft.com/office/drawing/2014/main" val="3929312103"/>
                  </a:ext>
                </a:extLst>
              </a:tr>
              <a:tr h="640895">
                <a:tc>
                  <a:txBody>
                    <a:bodyPr/>
                    <a:lstStyle/>
                    <a:p>
                      <a:pPr>
                        <a:buNone/>
                      </a:pPr>
                      <a:r>
                        <a:rPr lang="en-IN" sz="1600" b="1"/>
                        <a:t>3. Translational &amp; Applied Orientation</a:t>
                      </a:r>
                      <a:endParaRPr lang="en-IN" sz="1600"/>
                    </a:p>
                  </a:txBody>
                  <a:tcPr marL="33731" marR="33731" marT="16866" marB="16866" anchor="ctr">
                    <a:lnL>
                      <a:noFill/>
                    </a:lnL>
                    <a:lnR>
                      <a:noFill/>
                    </a:lnR>
                    <a:lnT>
                      <a:noFill/>
                    </a:lnT>
                    <a:lnB>
                      <a:noFill/>
                    </a:lnB>
                    <a:noFill/>
                  </a:tcPr>
                </a:tc>
                <a:tc>
                  <a:txBody>
                    <a:bodyPr/>
                    <a:lstStyle/>
                    <a:p>
                      <a:pPr>
                        <a:buNone/>
                      </a:pPr>
                      <a:r>
                        <a:rPr lang="en-US" sz="1600"/>
                        <a:t>Research now includes formulation science (delivery systems), clinical endpoints (pain, bone health, metabolic markers), and regulatory science (safe limits, toxicology, substantiation).</a:t>
                      </a:r>
                    </a:p>
                  </a:txBody>
                  <a:tcPr marL="33731" marR="33731" marT="16866" marB="16866" anchor="ctr">
                    <a:lnL>
                      <a:noFill/>
                    </a:lnL>
                    <a:lnR>
                      <a:noFill/>
                    </a:lnR>
                    <a:lnT>
                      <a:noFill/>
                    </a:lnT>
                    <a:lnB>
                      <a:noFill/>
                    </a:lnB>
                    <a:noFill/>
                  </a:tcPr>
                </a:tc>
                <a:tc>
                  <a:txBody>
                    <a:bodyPr/>
                    <a:lstStyle/>
                    <a:p>
                      <a:pPr>
                        <a:buNone/>
                      </a:pPr>
                      <a:r>
                        <a:rPr lang="en-IN" sz="1600" b="1" dirty="0"/>
                        <a:t>Sami-</a:t>
                      </a:r>
                      <a:r>
                        <a:rPr lang="en-IN" sz="1600" b="1" dirty="0" err="1"/>
                        <a:t>Sabinsa</a:t>
                      </a:r>
                      <a:r>
                        <a:rPr lang="en-IN" sz="1600" b="1" dirty="0"/>
                        <a:t>, Marico R&amp;D, Amway India, SRM University, CSIR labs (CFTRI, IICT)</a:t>
                      </a:r>
                      <a:endParaRPr lang="en-IN" sz="1600" dirty="0"/>
                    </a:p>
                  </a:txBody>
                  <a:tcPr marL="33731" marR="33731" marT="16866" marB="16866" anchor="ctr">
                    <a:lnL>
                      <a:noFill/>
                    </a:lnL>
                    <a:lnR>
                      <a:noFill/>
                    </a:lnR>
                    <a:lnT>
                      <a:noFill/>
                    </a:lnT>
                    <a:lnB>
                      <a:noFill/>
                    </a:lnB>
                    <a:noFill/>
                  </a:tcPr>
                </a:tc>
                <a:extLst>
                  <a:ext uri="{0D108BD9-81ED-4DB2-BD59-A6C34878D82A}">
                    <a16:rowId xmlns:a16="http://schemas.microsoft.com/office/drawing/2014/main" val="922199475"/>
                  </a:ext>
                </a:extLst>
              </a:tr>
            </a:tbl>
          </a:graphicData>
        </a:graphic>
      </p:graphicFrame>
    </p:spTree>
    <p:extLst>
      <p:ext uri="{BB962C8B-B14F-4D97-AF65-F5344CB8AC3E}">
        <p14:creationId xmlns:p14="http://schemas.microsoft.com/office/powerpoint/2010/main" val="2929450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567663D-19AB-0A12-1134-13F8B08944D6}"/>
              </a:ext>
            </a:extLst>
          </p:cNvPr>
          <p:cNvGraphicFramePr>
            <a:graphicFrameLocks noGrp="1"/>
          </p:cNvGraphicFramePr>
          <p:nvPr>
            <p:ph idx="1"/>
            <p:extLst>
              <p:ext uri="{D42A27DB-BD31-4B8C-83A1-F6EECF244321}">
                <p14:modId xmlns:p14="http://schemas.microsoft.com/office/powerpoint/2010/main" val="1421337769"/>
              </p:ext>
            </p:extLst>
          </p:nvPr>
        </p:nvGraphicFramePr>
        <p:xfrm>
          <a:off x="1068947" y="1793442"/>
          <a:ext cx="10555310" cy="3271116"/>
        </p:xfrm>
        <a:graphic>
          <a:graphicData uri="http://schemas.openxmlformats.org/drawingml/2006/table">
            <a:tbl>
              <a:tblPr/>
              <a:tblGrid>
                <a:gridCol w="2009105">
                  <a:extLst>
                    <a:ext uri="{9D8B030D-6E8A-4147-A177-3AD203B41FA5}">
                      <a16:colId xmlns:a16="http://schemas.microsoft.com/office/drawing/2014/main" val="1060784846"/>
                    </a:ext>
                  </a:extLst>
                </a:gridCol>
                <a:gridCol w="4803820">
                  <a:extLst>
                    <a:ext uri="{9D8B030D-6E8A-4147-A177-3AD203B41FA5}">
                      <a16:colId xmlns:a16="http://schemas.microsoft.com/office/drawing/2014/main" val="2905729966"/>
                    </a:ext>
                  </a:extLst>
                </a:gridCol>
                <a:gridCol w="3742385">
                  <a:extLst>
                    <a:ext uri="{9D8B030D-6E8A-4147-A177-3AD203B41FA5}">
                      <a16:colId xmlns:a16="http://schemas.microsoft.com/office/drawing/2014/main" val="2886947475"/>
                    </a:ext>
                  </a:extLst>
                </a:gridCol>
              </a:tblGrid>
              <a:tr h="134925">
                <a:tc>
                  <a:txBody>
                    <a:bodyPr/>
                    <a:lstStyle/>
                    <a:p>
                      <a:pPr>
                        <a:buNone/>
                      </a:pPr>
                      <a:r>
                        <a:rPr lang="en-IN" sz="1600" b="1"/>
                        <a:t>Theme</a:t>
                      </a:r>
                      <a:endParaRPr lang="en-IN" sz="1600"/>
                    </a:p>
                  </a:txBody>
                  <a:tcPr marL="33731" marR="33731" marT="16866" marB="16866" anchor="ctr">
                    <a:lnL>
                      <a:noFill/>
                    </a:lnL>
                    <a:lnR>
                      <a:noFill/>
                    </a:lnR>
                    <a:lnT>
                      <a:noFill/>
                    </a:lnT>
                    <a:lnB>
                      <a:noFill/>
                    </a:lnB>
                    <a:noFill/>
                  </a:tcPr>
                </a:tc>
                <a:tc>
                  <a:txBody>
                    <a:bodyPr/>
                    <a:lstStyle/>
                    <a:p>
                      <a:pPr>
                        <a:buNone/>
                      </a:pPr>
                      <a:r>
                        <a:rPr lang="en-IN" sz="1600" b="1"/>
                        <a:t>Details</a:t>
                      </a:r>
                      <a:endParaRPr lang="en-IN" sz="1600"/>
                    </a:p>
                  </a:txBody>
                  <a:tcPr marL="33731" marR="33731" marT="16866" marB="16866" anchor="ctr">
                    <a:lnL>
                      <a:noFill/>
                    </a:lnL>
                    <a:lnR>
                      <a:noFill/>
                    </a:lnR>
                    <a:lnT>
                      <a:noFill/>
                    </a:lnT>
                    <a:lnB>
                      <a:noFill/>
                    </a:lnB>
                    <a:noFill/>
                  </a:tcPr>
                </a:tc>
                <a:tc>
                  <a:txBody>
                    <a:bodyPr/>
                    <a:lstStyle/>
                    <a:p>
                      <a:pPr>
                        <a:buNone/>
                      </a:pPr>
                      <a:r>
                        <a:rPr lang="en-IN" sz="1600" b="1"/>
                        <a:t>Companies / Institutes</a:t>
                      </a:r>
                      <a:endParaRPr lang="en-IN" sz="1600"/>
                    </a:p>
                  </a:txBody>
                  <a:tcPr marL="33731" marR="33731" marT="16866" marB="16866" anchor="ctr">
                    <a:lnL>
                      <a:noFill/>
                    </a:lnL>
                    <a:lnR>
                      <a:noFill/>
                    </a:lnR>
                    <a:lnT>
                      <a:noFill/>
                    </a:lnT>
                    <a:lnB>
                      <a:noFill/>
                    </a:lnB>
                    <a:noFill/>
                  </a:tcPr>
                </a:tc>
                <a:extLst>
                  <a:ext uri="{0D108BD9-81ED-4DB2-BD59-A6C34878D82A}">
                    <a16:rowId xmlns:a16="http://schemas.microsoft.com/office/drawing/2014/main" val="542678747"/>
                  </a:ext>
                </a:extLst>
              </a:tr>
              <a:tr h="1146864">
                <a:tc>
                  <a:txBody>
                    <a:bodyPr/>
                    <a:lstStyle/>
                    <a:p>
                      <a:pPr>
                        <a:buNone/>
                      </a:pPr>
                      <a:r>
                        <a:rPr lang="en-IN" sz="1600" b="1"/>
                        <a:t>4. Drivers Behind Intensification</a:t>
                      </a:r>
                      <a:endParaRPr lang="en-IN" sz="1600"/>
                    </a:p>
                  </a:txBody>
                  <a:tcPr marL="33731" marR="33731" marT="16866" marB="16866" anchor="ctr">
                    <a:lnL>
                      <a:noFill/>
                    </a:lnL>
                    <a:lnR>
                      <a:noFill/>
                    </a:lnR>
                    <a:lnT>
                      <a:noFill/>
                    </a:lnT>
                    <a:lnB>
                      <a:noFill/>
                    </a:lnB>
                    <a:noFill/>
                  </a:tcPr>
                </a:tc>
                <a:tc>
                  <a:txBody>
                    <a:bodyPr/>
                    <a:lstStyle/>
                    <a:p>
                      <a:pPr>
                        <a:buNone/>
                      </a:pPr>
                      <a:r>
                        <a:rPr lang="en-IN" sz="1600" dirty="0"/>
                        <a:t>• </a:t>
                      </a:r>
                      <a:r>
                        <a:rPr lang="en-IN" sz="1600" b="1" dirty="0"/>
                        <a:t>Govt funding</a:t>
                      </a:r>
                      <a:r>
                        <a:rPr lang="en-IN" sz="1600" dirty="0"/>
                        <a:t> – DBT, ICMR, ICAR, CSIR projects on nutrition &amp; biotech. </a:t>
                      </a:r>
                      <a:br>
                        <a:rPr lang="en-IN" sz="1600" dirty="0"/>
                      </a:br>
                      <a:r>
                        <a:rPr lang="en-IN" sz="1600" dirty="0"/>
                        <a:t>• </a:t>
                      </a:r>
                      <a:r>
                        <a:rPr lang="en-IN" sz="1600" b="1" dirty="0"/>
                        <a:t>Industry pull</a:t>
                      </a:r>
                      <a:r>
                        <a:rPr lang="en-IN" sz="1600" dirty="0"/>
                        <a:t> – &gt;20% CAGR market growth fuels co-sponsored trials. </a:t>
                      </a:r>
                      <a:br>
                        <a:rPr lang="en-IN" sz="1600" dirty="0"/>
                      </a:br>
                      <a:r>
                        <a:rPr lang="en-IN" sz="1600" dirty="0"/>
                        <a:t>• </a:t>
                      </a:r>
                      <a:r>
                        <a:rPr lang="en-IN" sz="1600" b="1" dirty="0"/>
                        <a:t>Regulatory evolution</a:t>
                      </a:r>
                      <a:r>
                        <a:rPr lang="en-IN" sz="1600" dirty="0"/>
                        <a:t> – FSSAI updates drive evidence needs. </a:t>
                      </a:r>
                      <a:br>
                        <a:rPr lang="en-IN" sz="1600" dirty="0"/>
                      </a:br>
                      <a:r>
                        <a:rPr lang="en-IN" sz="1600" dirty="0"/>
                        <a:t>• </a:t>
                      </a:r>
                      <a:r>
                        <a:rPr lang="en-IN" sz="1600" b="1" dirty="0"/>
                        <a:t>Global science alignment</a:t>
                      </a:r>
                      <a:r>
                        <a:rPr lang="en-IN" sz="1600" dirty="0"/>
                        <a:t> – Codex/EFSA benchmarking for exports.</a:t>
                      </a:r>
                    </a:p>
                  </a:txBody>
                  <a:tcPr marL="33731" marR="33731" marT="16866" marB="16866" anchor="ctr">
                    <a:lnL>
                      <a:noFill/>
                    </a:lnL>
                    <a:lnR>
                      <a:noFill/>
                    </a:lnR>
                    <a:lnT>
                      <a:noFill/>
                    </a:lnT>
                    <a:lnB>
                      <a:noFill/>
                    </a:lnB>
                    <a:noFill/>
                  </a:tcPr>
                </a:tc>
                <a:tc>
                  <a:txBody>
                    <a:bodyPr/>
                    <a:lstStyle/>
                    <a:p>
                      <a:pPr>
                        <a:buNone/>
                      </a:pPr>
                      <a:r>
                        <a:rPr lang="en-IN" sz="1600" b="1" dirty="0"/>
                        <a:t>DBT, ICMR, ICAR, CFTRI, NIN, FSSAI, Tata Consumer, ITC Foods, </a:t>
                      </a:r>
                      <a:r>
                        <a:rPr lang="en-IN" sz="1600" b="1" dirty="0" err="1"/>
                        <a:t>HealthifyMe</a:t>
                      </a:r>
                      <a:endParaRPr lang="en-IN" sz="1600" dirty="0"/>
                    </a:p>
                  </a:txBody>
                  <a:tcPr marL="33731" marR="33731" marT="16866" marB="16866" anchor="ctr">
                    <a:lnL>
                      <a:noFill/>
                    </a:lnL>
                    <a:lnR>
                      <a:noFill/>
                    </a:lnR>
                    <a:lnT>
                      <a:noFill/>
                    </a:lnT>
                    <a:lnB>
                      <a:noFill/>
                    </a:lnB>
                    <a:noFill/>
                  </a:tcPr>
                </a:tc>
                <a:extLst>
                  <a:ext uri="{0D108BD9-81ED-4DB2-BD59-A6C34878D82A}">
                    <a16:rowId xmlns:a16="http://schemas.microsoft.com/office/drawing/2014/main" val="3291712328"/>
                  </a:ext>
                </a:extLst>
              </a:tr>
              <a:tr h="742089">
                <a:tc>
                  <a:txBody>
                    <a:bodyPr/>
                    <a:lstStyle/>
                    <a:p>
                      <a:pPr>
                        <a:buNone/>
                      </a:pPr>
                      <a:r>
                        <a:rPr lang="en-IN" sz="1600" b="1"/>
                        <a:t>5. Institutional &amp; Geographic Spread</a:t>
                      </a:r>
                      <a:endParaRPr lang="en-IN" sz="1600"/>
                    </a:p>
                  </a:txBody>
                  <a:tcPr marL="33731" marR="33731" marT="16866" marB="16866" anchor="ctr">
                    <a:lnL>
                      <a:noFill/>
                    </a:lnL>
                    <a:lnR>
                      <a:noFill/>
                    </a:lnR>
                    <a:lnT>
                      <a:noFill/>
                    </a:lnT>
                    <a:lnB>
                      <a:noFill/>
                    </a:lnB>
                    <a:noFill/>
                  </a:tcPr>
                </a:tc>
                <a:tc>
                  <a:txBody>
                    <a:bodyPr/>
                    <a:lstStyle/>
                    <a:p>
                      <a:pPr>
                        <a:buNone/>
                      </a:pPr>
                      <a:r>
                        <a:rPr lang="en-IN" sz="1600"/>
                        <a:t>Beyond hubs like CFTRI Mysuru, NIN Hyderabad, IITs, IISc → medical colleges, agri universities, private R&amp;D labs now active. Industry–academia collaborations expanding in probiotics, clinical trials, fortification.</a:t>
                      </a:r>
                    </a:p>
                  </a:txBody>
                  <a:tcPr marL="33731" marR="33731" marT="16866" marB="16866" anchor="ctr">
                    <a:lnL>
                      <a:noFill/>
                    </a:lnL>
                    <a:lnR>
                      <a:noFill/>
                    </a:lnR>
                    <a:lnT>
                      <a:noFill/>
                    </a:lnT>
                    <a:lnB>
                      <a:noFill/>
                    </a:lnB>
                    <a:noFill/>
                  </a:tcPr>
                </a:tc>
                <a:tc>
                  <a:txBody>
                    <a:bodyPr/>
                    <a:lstStyle/>
                    <a:p>
                      <a:pPr>
                        <a:buNone/>
                      </a:pPr>
                      <a:r>
                        <a:rPr lang="en-IN" sz="1600" b="1" dirty="0"/>
                        <a:t>AIIMS Delhi, PGIMER Chandigarh, IITs, Amity University, SRM, Apollo Research Foundation, startups (</a:t>
                      </a:r>
                      <a:r>
                        <a:rPr lang="en-IN" sz="1600" b="1" dirty="0" err="1"/>
                        <a:t>Plix</a:t>
                      </a:r>
                      <a:r>
                        <a:rPr lang="en-IN" sz="1600" b="1" dirty="0"/>
                        <a:t>, </a:t>
                      </a:r>
                      <a:r>
                        <a:rPr lang="en-IN" sz="1600" b="1" dirty="0" err="1"/>
                        <a:t>OZiva</a:t>
                      </a:r>
                      <a:r>
                        <a:rPr lang="en-IN" sz="1600" b="1" dirty="0"/>
                        <a:t>, </a:t>
                      </a:r>
                      <a:r>
                        <a:rPr lang="en-IN" sz="1600" b="1" dirty="0" err="1"/>
                        <a:t>Kapiva</a:t>
                      </a:r>
                      <a:r>
                        <a:rPr lang="en-IN" sz="1600" b="1" dirty="0"/>
                        <a:t>)</a:t>
                      </a:r>
                      <a:endParaRPr lang="en-IN" sz="1600" dirty="0"/>
                    </a:p>
                  </a:txBody>
                  <a:tcPr marL="33731" marR="33731" marT="16866" marB="16866" anchor="ctr">
                    <a:lnL>
                      <a:noFill/>
                    </a:lnL>
                    <a:lnR>
                      <a:noFill/>
                    </a:lnR>
                    <a:lnT>
                      <a:noFill/>
                    </a:lnT>
                    <a:lnB>
                      <a:noFill/>
                    </a:lnB>
                    <a:noFill/>
                  </a:tcPr>
                </a:tc>
                <a:extLst>
                  <a:ext uri="{0D108BD9-81ED-4DB2-BD59-A6C34878D82A}">
                    <a16:rowId xmlns:a16="http://schemas.microsoft.com/office/drawing/2014/main" val="23093147"/>
                  </a:ext>
                </a:extLst>
              </a:tr>
            </a:tbl>
          </a:graphicData>
        </a:graphic>
      </p:graphicFrame>
    </p:spTree>
    <p:extLst>
      <p:ext uri="{BB962C8B-B14F-4D97-AF65-F5344CB8AC3E}">
        <p14:creationId xmlns:p14="http://schemas.microsoft.com/office/powerpoint/2010/main" val="1811522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1522-2C12-231D-9F4E-D1314010E265}"/>
              </a:ext>
            </a:extLst>
          </p:cNvPr>
          <p:cNvSpPr>
            <a:spLocks noGrp="1"/>
          </p:cNvSpPr>
          <p:nvPr>
            <p:ph type="title"/>
          </p:nvPr>
        </p:nvSpPr>
        <p:spPr>
          <a:xfrm>
            <a:off x="992747" y="0"/>
            <a:ext cx="10515600" cy="1325563"/>
          </a:xfrm>
        </p:spPr>
        <p:txBody>
          <a:bodyPr>
            <a:normAutofit/>
          </a:bodyPr>
          <a:lstStyle/>
          <a:p>
            <a:r>
              <a:rPr lang="en-US" sz="3200" b="1" dirty="0"/>
              <a:t>Innovations</a:t>
            </a:r>
            <a:endParaRPr lang="en-IN" sz="3200" b="1" dirty="0"/>
          </a:p>
        </p:txBody>
      </p:sp>
      <p:sp>
        <p:nvSpPr>
          <p:cNvPr id="3" name="Content Placeholder 2">
            <a:extLst>
              <a:ext uri="{FF2B5EF4-FFF2-40B4-BE49-F238E27FC236}">
                <a16:creationId xmlns:a16="http://schemas.microsoft.com/office/drawing/2014/main" id="{FFFD5EB2-71C4-5CC1-E68A-FD7909470874}"/>
              </a:ext>
            </a:extLst>
          </p:cNvPr>
          <p:cNvSpPr>
            <a:spLocks noGrp="1"/>
          </p:cNvSpPr>
          <p:nvPr>
            <p:ph idx="1"/>
          </p:nvPr>
        </p:nvSpPr>
        <p:spPr>
          <a:xfrm>
            <a:off x="1108657" y="995752"/>
            <a:ext cx="10515600" cy="5604669"/>
          </a:xfrm>
        </p:spPr>
        <p:txBody>
          <a:bodyPr>
            <a:noAutofit/>
          </a:bodyPr>
          <a:lstStyle/>
          <a:p>
            <a:pPr marL="0" indent="0">
              <a:lnSpc>
                <a:spcPct val="150000"/>
              </a:lnSpc>
              <a:buNone/>
            </a:pPr>
            <a:r>
              <a:rPr lang="en-US" sz="2000" dirty="0"/>
              <a:t>India is moving from traditional plant-based formulations to modern, scientifically validated, technology integrated, quality nutraceuticals that can compete globally.</a:t>
            </a:r>
          </a:p>
          <a:p>
            <a:pPr marL="0" indent="0">
              <a:lnSpc>
                <a:spcPct val="150000"/>
              </a:lnSpc>
              <a:buNone/>
            </a:pPr>
            <a:r>
              <a:rPr lang="en-IN" sz="2000" dirty="0"/>
              <a:t>1. Novel Delivery Systems &amp; Formulations- combination formulations (probiotic + phytochemical)</a:t>
            </a:r>
          </a:p>
          <a:p>
            <a:pPr marL="0" indent="0">
              <a:lnSpc>
                <a:spcPct val="150000"/>
              </a:lnSpc>
              <a:buNone/>
            </a:pPr>
            <a:r>
              <a:rPr lang="en-IN" sz="2000" dirty="0"/>
              <a:t>2. Functional Foods &amp; Waste Valorisation</a:t>
            </a:r>
          </a:p>
          <a:p>
            <a:pPr marL="0" indent="0">
              <a:lnSpc>
                <a:spcPct val="150000"/>
              </a:lnSpc>
              <a:buNone/>
            </a:pPr>
            <a:r>
              <a:rPr lang="en-IN" sz="2000" dirty="0"/>
              <a:t>3. Digital Health &amp; Personalized Nutrition</a:t>
            </a:r>
          </a:p>
          <a:p>
            <a:pPr marL="0" indent="0">
              <a:lnSpc>
                <a:spcPct val="150000"/>
              </a:lnSpc>
              <a:buNone/>
            </a:pPr>
            <a:r>
              <a:rPr lang="en-IN" sz="2000" dirty="0"/>
              <a:t>4. New Bioactive Ingredients</a:t>
            </a:r>
            <a:r>
              <a:rPr lang="en-IN" sz="2000"/>
              <a:t>, standardized </a:t>
            </a:r>
            <a:r>
              <a:rPr lang="en-IN" sz="2000" dirty="0"/>
              <a:t>botanical extract</a:t>
            </a:r>
          </a:p>
          <a:p>
            <a:pPr marL="0" indent="0">
              <a:lnSpc>
                <a:spcPct val="150000"/>
              </a:lnSpc>
              <a:buNone/>
            </a:pPr>
            <a:r>
              <a:rPr lang="en-IN" sz="2000" dirty="0"/>
              <a:t>5. </a:t>
            </a:r>
            <a:r>
              <a:rPr lang="en-US" sz="2000" dirty="0"/>
              <a:t>Regulatory-Driven </a:t>
            </a:r>
            <a:endParaRPr lang="en-IN" sz="2000" dirty="0"/>
          </a:p>
          <a:p>
            <a:pPr marL="0" indent="0">
              <a:lnSpc>
                <a:spcPct val="150000"/>
              </a:lnSpc>
              <a:buNone/>
            </a:pPr>
            <a:r>
              <a:rPr lang="en-IN" sz="2000" dirty="0"/>
              <a:t>6. Clinical Innovation &amp; Validation - integrative approaches that combine Ayurveda + evidence-based clinical testing</a:t>
            </a:r>
          </a:p>
          <a:p>
            <a:pPr marL="0" indent="0">
              <a:lnSpc>
                <a:spcPct val="150000"/>
              </a:lnSpc>
              <a:buNone/>
            </a:pPr>
            <a:r>
              <a:rPr lang="en-IN" sz="2000" dirty="0"/>
              <a:t>7. Startup Ecosystem &amp; Industry Innovations</a:t>
            </a:r>
          </a:p>
        </p:txBody>
      </p:sp>
    </p:spTree>
    <p:extLst>
      <p:ext uri="{BB962C8B-B14F-4D97-AF65-F5344CB8AC3E}">
        <p14:creationId xmlns:p14="http://schemas.microsoft.com/office/powerpoint/2010/main" val="2207637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BDF0F1E-C526-C3D6-8E7A-C6B559D4C295}"/>
              </a:ext>
            </a:extLst>
          </p:cNvPr>
          <p:cNvGraphicFramePr>
            <a:graphicFrameLocks noGrp="1"/>
          </p:cNvGraphicFramePr>
          <p:nvPr>
            <p:extLst>
              <p:ext uri="{D42A27DB-BD31-4B8C-83A1-F6EECF244321}">
                <p14:modId xmlns:p14="http://schemas.microsoft.com/office/powerpoint/2010/main" val="982053649"/>
              </p:ext>
            </p:extLst>
          </p:nvPr>
        </p:nvGraphicFramePr>
        <p:xfrm>
          <a:off x="695458" y="437882"/>
          <a:ext cx="11153103" cy="6249589"/>
        </p:xfrm>
        <a:graphic>
          <a:graphicData uri="http://schemas.openxmlformats.org/drawingml/2006/table">
            <a:tbl>
              <a:tblPr/>
              <a:tblGrid>
                <a:gridCol w="2717443">
                  <a:extLst>
                    <a:ext uri="{9D8B030D-6E8A-4147-A177-3AD203B41FA5}">
                      <a16:colId xmlns:a16="http://schemas.microsoft.com/office/drawing/2014/main" val="3579599644"/>
                    </a:ext>
                  </a:extLst>
                </a:gridCol>
                <a:gridCol w="4803820">
                  <a:extLst>
                    <a:ext uri="{9D8B030D-6E8A-4147-A177-3AD203B41FA5}">
                      <a16:colId xmlns:a16="http://schemas.microsoft.com/office/drawing/2014/main" val="1386189343"/>
                    </a:ext>
                  </a:extLst>
                </a:gridCol>
                <a:gridCol w="3631840">
                  <a:extLst>
                    <a:ext uri="{9D8B030D-6E8A-4147-A177-3AD203B41FA5}">
                      <a16:colId xmlns:a16="http://schemas.microsoft.com/office/drawing/2014/main" val="2022594045"/>
                    </a:ext>
                  </a:extLst>
                </a:gridCol>
              </a:tblGrid>
              <a:tr h="270330">
                <a:tc>
                  <a:txBody>
                    <a:bodyPr/>
                    <a:lstStyle/>
                    <a:p>
                      <a:pPr>
                        <a:buNone/>
                      </a:pPr>
                      <a:r>
                        <a:rPr lang="en-IN" sz="1800" b="1"/>
                        <a:t>Innovation Area</a:t>
                      </a:r>
                      <a:endParaRPr lang="en-IN" sz="1800"/>
                    </a:p>
                  </a:txBody>
                  <a:tcPr marL="50597" marR="50597" marT="25298" marB="25298" anchor="ctr">
                    <a:lnL>
                      <a:noFill/>
                    </a:lnL>
                    <a:lnR>
                      <a:noFill/>
                    </a:lnR>
                    <a:lnT>
                      <a:noFill/>
                    </a:lnT>
                    <a:lnB>
                      <a:noFill/>
                    </a:lnB>
                    <a:noFill/>
                  </a:tcPr>
                </a:tc>
                <a:tc>
                  <a:txBody>
                    <a:bodyPr/>
                    <a:lstStyle/>
                    <a:p>
                      <a:pPr>
                        <a:buNone/>
                      </a:pPr>
                      <a:r>
                        <a:rPr lang="en-IN" sz="1800" b="1"/>
                        <a:t>Examples</a:t>
                      </a:r>
                      <a:endParaRPr lang="en-IN" sz="1800"/>
                    </a:p>
                  </a:txBody>
                  <a:tcPr marL="50597" marR="50597" marT="25298" marB="25298" anchor="ctr">
                    <a:lnL>
                      <a:noFill/>
                    </a:lnL>
                    <a:lnR>
                      <a:noFill/>
                    </a:lnR>
                    <a:lnT>
                      <a:noFill/>
                    </a:lnT>
                    <a:lnB>
                      <a:noFill/>
                    </a:lnB>
                    <a:noFill/>
                  </a:tcPr>
                </a:tc>
                <a:tc>
                  <a:txBody>
                    <a:bodyPr/>
                    <a:lstStyle/>
                    <a:p>
                      <a:pPr>
                        <a:buNone/>
                      </a:pPr>
                      <a:r>
                        <a:rPr lang="en-IN" sz="1800" b="1"/>
                        <a:t>Indian Companies / Institutes</a:t>
                      </a:r>
                      <a:endParaRPr lang="en-IN" sz="1800"/>
                    </a:p>
                  </a:txBody>
                  <a:tcPr marL="50597" marR="50597" marT="25298" marB="25298" anchor="ctr">
                    <a:lnL>
                      <a:noFill/>
                    </a:lnL>
                    <a:lnR>
                      <a:noFill/>
                    </a:lnR>
                    <a:lnT>
                      <a:noFill/>
                    </a:lnT>
                    <a:lnB>
                      <a:noFill/>
                    </a:lnB>
                    <a:noFill/>
                  </a:tcPr>
                </a:tc>
                <a:extLst>
                  <a:ext uri="{0D108BD9-81ED-4DB2-BD59-A6C34878D82A}">
                    <a16:rowId xmlns:a16="http://schemas.microsoft.com/office/drawing/2014/main" val="1594652268"/>
                  </a:ext>
                </a:extLst>
              </a:tr>
              <a:tr h="875940">
                <a:tc>
                  <a:txBody>
                    <a:bodyPr/>
                    <a:lstStyle/>
                    <a:p>
                      <a:pPr>
                        <a:buNone/>
                      </a:pPr>
                      <a:r>
                        <a:rPr lang="en-IN" sz="1800" b="0"/>
                        <a:t>Novel Delivery Systems &amp; Formulations</a:t>
                      </a:r>
                    </a:p>
                  </a:txBody>
                  <a:tcPr marL="50597" marR="50597" marT="25298" marB="25298" anchor="ctr">
                    <a:lnL>
                      <a:noFill/>
                    </a:lnL>
                    <a:lnR>
                      <a:noFill/>
                    </a:lnR>
                    <a:lnT>
                      <a:noFill/>
                    </a:lnT>
                    <a:lnB>
                      <a:noFill/>
                    </a:lnB>
                    <a:noFill/>
                  </a:tcPr>
                </a:tc>
                <a:tc>
                  <a:txBody>
                    <a:bodyPr/>
                    <a:lstStyle/>
                    <a:p>
                      <a:pPr>
                        <a:buNone/>
                      </a:pPr>
                      <a:r>
                        <a:rPr lang="en-IN" sz="1800"/>
                        <a:t>Nano-curcumin, lipid carriers for ashwagandha, probiotic microencapsulation, condition-specific blends</a:t>
                      </a:r>
                    </a:p>
                  </a:txBody>
                  <a:tcPr marL="50597" marR="50597" marT="25298" marB="25298" anchor="ctr">
                    <a:lnL>
                      <a:noFill/>
                    </a:lnL>
                    <a:lnR>
                      <a:noFill/>
                    </a:lnR>
                    <a:lnT>
                      <a:noFill/>
                    </a:lnT>
                    <a:lnB>
                      <a:noFill/>
                    </a:lnB>
                    <a:noFill/>
                  </a:tcPr>
                </a:tc>
                <a:tc>
                  <a:txBody>
                    <a:bodyPr/>
                    <a:lstStyle/>
                    <a:p>
                      <a:pPr>
                        <a:buNone/>
                      </a:pPr>
                      <a:r>
                        <a:rPr lang="en-IN" sz="1800" b="0" dirty="0"/>
                        <a:t>Sami-</a:t>
                      </a:r>
                      <a:r>
                        <a:rPr lang="en-IN" sz="1800" b="0" dirty="0" err="1"/>
                        <a:t>Sabinsa</a:t>
                      </a:r>
                      <a:r>
                        <a:rPr lang="en-IN" sz="1800" b="0" dirty="0"/>
                        <a:t>, Akums Drugs, IIT-Delhi spinouts, NIN Hyderabad</a:t>
                      </a:r>
                    </a:p>
                  </a:txBody>
                  <a:tcPr marL="50597" marR="50597" marT="25298" marB="25298" anchor="ctr">
                    <a:lnL>
                      <a:noFill/>
                    </a:lnL>
                    <a:lnR>
                      <a:noFill/>
                    </a:lnR>
                    <a:lnT>
                      <a:noFill/>
                    </a:lnT>
                    <a:lnB>
                      <a:noFill/>
                    </a:lnB>
                    <a:noFill/>
                  </a:tcPr>
                </a:tc>
                <a:extLst>
                  <a:ext uri="{0D108BD9-81ED-4DB2-BD59-A6C34878D82A}">
                    <a16:rowId xmlns:a16="http://schemas.microsoft.com/office/drawing/2014/main" val="873294199"/>
                  </a:ext>
                </a:extLst>
              </a:tr>
              <a:tr h="875940">
                <a:tc>
                  <a:txBody>
                    <a:bodyPr/>
                    <a:lstStyle/>
                    <a:p>
                      <a:pPr>
                        <a:buNone/>
                      </a:pPr>
                      <a:r>
                        <a:rPr lang="en-IN" sz="1800" b="0" dirty="0"/>
                        <a:t>Functional Foods &amp; Waste Valorisation</a:t>
                      </a:r>
                    </a:p>
                  </a:txBody>
                  <a:tcPr marL="50597" marR="50597" marT="25298" marB="25298" anchor="ctr">
                    <a:lnL>
                      <a:noFill/>
                    </a:lnL>
                    <a:lnR>
                      <a:noFill/>
                    </a:lnR>
                    <a:lnT>
                      <a:noFill/>
                    </a:lnT>
                    <a:lnB>
                      <a:noFill/>
                    </a:lnB>
                    <a:noFill/>
                  </a:tcPr>
                </a:tc>
                <a:tc>
                  <a:txBody>
                    <a:bodyPr/>
                    <a:lstStyle/>
                    <a:p>
                      <a:pPr>
                        <a:buNone/>
                      </a:pPr>
                      <a:r>
                        <a:rPr lang="en-IN" sz="1800"/>
                        <a:t>Citrus peel flavonoids, seaweed nutraceuticals, millet husk prebiotics, fruit pomace protein powders</a:t>
                      </a:r>
                    </a:p>
                  </a:txBody>
                  <a:tcPr marL="50597" marR="50597" marT="25298" marB="25298" anchor="ctr">
                    <a:lnL>
                      <a:noFill/>
                    </a:lnL>
                    <a:lnR>
                      <a:noFill/>
                    </a:lnR>
                    <a:lnT>
                      <a:noFill/>
                    </a:lnT>
                    <a:lnB>
                      <a:noFill/>
                    </a:lnB>
                    <a:noFill/>
                  </a:tcPr>
                </a:tc>
                <a:tc>
                  <a:txBody>
                    <a:bodyPr/>
                    <a:lstStyle/>
                    <a:p>
                      <a:pPr>
                        <a:buNone/>
                      </a:pPr>
                      <a:r>
                        <a:rPr lang="en-IN" sz="1800" b="0" dirty="0"/>
                        <a:t>CSIR-CFTRI, ICAR, ITC, </a:t>
                      </a:r>
                      <a:r>
                        <a:rPr lang="en-IN" sz="1800" b="0" dirty="0" err="1"/>
                        <a:t>AquAgri</a:t>
                      </a:r>
                      <a:r>
                        <a:rPr lang="en-IN" sz="1800" b="0" dirty="0"/>
                        <a:t>, </a:t>
                      </a:r>
                      <a:r>
                        <a:rPr lang="en-IN" sz="1800" b="0" dirty="0" err="1"/>
                        <a:t>Loopworm</a:t>
                      </a:r>
                      <a:r>
                        <a:rPr lang="en-IN" sz="1800" b="0" dirty="0"/>
                        <a:t>, </a:t>
                      </a:r>
                      <a:r>
                        <a:rPr lang="en-IN" sz="1800" b="0" dirty="0" err="1"/>
                        <a:t>GrainIt</a:t>
                      </a:r>
                      <a:endParaRPr lang="en-IN" sz="1800" b="0" dirty="0"/>
                    </a:p>
                  </a:txBody>
                  <a:tcPr marL="50597" marR="50597" marT="25298" marB="25298" anchor="ctr">
                    <a:lnL>
                      <a:noFill/>
                    </a:lnL>
                    <a:lnR>
                      <a:noFill/>
                    </a:lnR>
                    <a:lnT>
                      <a:noFill/>
                    </a:lnT>
                    <a:lnB>
                      <a:noFill/>
                    </a:lnB>
                    <a:noFill/>
                  </a:tcPr>
                </a:tc>
                <a:extLst>
                  <a:ext uri="{0D108BD9-81ED-4DB2-BD59-A6C34878D82A}">
                    <a16:rowId xmlns:a16="http://schemas.microsoft.com/office/drawing/2014/main" val="20758419"/>
                  </a:ext>
                </a:extLst>
              </a:tr>
              <a:tr h="875940">
                <a:tc>
                  <a:txBody>
                    <a:bodyPr/>
                    <a:lstStyle/>
                    <a:p>
                      <a:pPr>
                        <a:buNone/>
                      </a:pPr>
                      <a:r>
                        <a:rPr lang="en-IN" sz="1800" b="0"/>
                        <a:t>Digital &amp; Personalized Nutrition</a:t>
                      </a:r>
                    </a:p>
                  </a:txBody>
                  <a:tcPr marL="50597" marR="50597" marT="25298" marB="25298" anchor="ctr">
                    <a:lnL>
                      <a:noFill/>
                    </a:lnL>
                    <a:lnR>
                      <a:noFill/>
                    </a:lnR>
                    <a:lnT>
                      <a:noFill/>
                    </a:lnT>
                    <a:lnB>
                      <a:noFill/>
                    </a:lnB>
                    <a:noFill/>
                  </a:tcPr>
                </a:tc>
                <a:tc>
                  <a:txBody>
                    <a:bodyPr/>
                    <a:lstStyle/>
                    <a:p>
                      <a:pPr>
                        <a:buNone/>
                      </a:pPr>
                      <a:r>
                        <a:rPr lang="en-IN" sz="1800"/>
                        <a:t>AI-based diet + supplement apps, nutrigenomics pilots, wearables-integrated nutrition plans, QR-code traceability</a:t>
                      </a:r>
                    </a:p>
                  </a:txBody>
                  <a:tcPr marL="50597" marR="50597" marT="25298" marB="25298" anchor="ctr">
                    <a:lnL>
                      <a:noFill/>
                    </a:lnL>
                    <a:lnR>
                      <a:noFill/>
                    </a:lnR>
                    <a:lnT>
                      <a:noFill/>
                    </a:lnT>
                    <a:lnB>
                      <a:noFill/>
                    </a:lnB>
                    <a:noFill/>
                  </a:tcPr>
                </a:tc>
                <a:tc>
                  <a:txBody>
                    <a:bodyPr/>
                    <a:lstStyle/>
                    <a:p>
                      <a:pPr>
                        <a:buNone/>
                      </a:pPr>
                      <a:r>
                        <a:rPr lang="en-US" sz="1800" b="0" dirty="0" err="1"/>
                        <a:t>HealthifyMe</a:t>
                      </a:r>
                      <a:r>
                        <a:rPr lang="en-US" sz="1800" b="0" dirty="0"/>
                        <a:t>, </a:t>
                      </a:r>
                      <a:r>
                        <a:rPr lang="en-US" sz="1800" b="0" dirty="0" err="1"/>
                        <a:t>Habbit</a:t>
                      </a:r>
                      <a:r>
                        <a:rPr lang="en-US" sz="1800" b="0" dirty="0"/>
                        <a:t> Health, Possible, IIT-Madras nutrigenomics projects</a:t>
                      </a:r>
                    </a:p>
                  </a:txBody>
                  <a:tcPr marL="50597" marR="50597" marT="25298" marB="25298" anchor="ctr">
                    <a:lnL>
                      <a:noFill/>
                    </a:lnL>
                    <a:lnR>
                      <a:noFill/>
                    </a:lnR>
                    <a:lnT>
                      <a:noFill/>
                    </a:lnT>
                    <a:lnB>
                      <a:noFill/>
                    </a:lnB>
                    <a:noFill/>
                  </a:tcPr>
                </a:tc>
                <a:extLst>
                  <a:ext uri="{0D108BD9-81ED-4DB2-BD59-A6C34878D82A}">
                    <a16:rowId xmlns:a16="http://schemas.microsoft.com/office/drawing/2014/main" val="996080394"/>
                  </a:ext>
                </a:extLst>
              </a:tr>
              <a:tr h="875940">
                <a:tc>
                  <a:txBody>
                    <a:bodyPr/>
                    <a:lstStyle/>
                    <a:p>
                      <a:pPr>
                        <a:buNone/>
                      </a:pPr>
                      <a:r>
                        <a:rPr lang="en-IN" sz="1800" b="0" dirty="0"/>
                        <a:t>New Bioactive Ingredients </a:t>
                      </a:r>
                    </a:p>
                  </a:txBody>
                  <a:tcPr marL="50597" marR="50597" marT="25298" marB="25298" anchor="ctr">
                    <a:lnL>
                      <a:noFill/>
                    </a:lnL>
                    <a:lnR>
                      <a:noFill/>
                    </a:lnR>
                    <a:lnT>
                      <a:noFill/>
                    </a:lnT>
                    <a:lnB>
                      <a:noFill/>
                    </a:lnB>
                    <a:noFill/>
                  </a:tcPr>
                </a:tc>
                <a:tc>
                  <a:txBody>
                    <a:bodyPr/>
                    <a:lstStyle/>
                    <a:p>
                      <a:pPr>
                        <a:buNone/>
                      </a:pPr>
                      <a:r>
                        <a:rPr lang="en-IN" sz="1800" dirty="0"/>
                        <a:t>New botanicals (</a:t>
                      </a:r>
                      <a:r>
                        <a:rPr lang="en-IN" sz="1800" dirty="0" err="1"/>
                        <a:t>Giloy</a:t>
                      </a:r>
                      <a:r>
                        <a:rPr lang="en-IN" sz="1800" dirty="0"/>
                        <a:t>, Shatavari), marine protein powders, insect proteins, millet-based fibres as prebiotics, CBD, Hemp oil,</a:t>
                      </a:r>
                    </a:p>
                  </a:txBody>
                  <a:tcPr marL="50597" marR="50597" marT="25298" marB="25298" anchor="ctr">
                    <a:lnL>
                      <a:noFill/>
                    </a:lnL>
                    <a:lnR>
                      <a:noFill/>
                    </a:lnR>
                    <a:lnT>
                      <a:noFill/>
                    </a:lnT>
                    <a:lnB>
                      <a:noFill/>
                    </a:lnB>
                    <a:noFill/>
                  </a:tcPr>
                </a:tc>
                <a:tc>
                  <a:txBody>
                    <a:bodyPr/>
                    <a:lstStyle/>
                    <a:p>
                      <a:pPr>
                        <a:buNone/>
                      </a:pPr>
                      <a:r>
                        <a:rPr lang="en-IN" sz="1800" b="0" dirty="0"/>
                        <a:t>Himalaya Wellness, Dabur R&amp;D, Amway India labs, ICAR-CIFT (marine </a:t>
                      </a:r>
                      <a:r>
                        <a:rPr lang="en-IN" sz="1800" b="0" dirty="0" err="1"/>
                        <a:t>bioactives</a:t>
                      </a:r>
                      <a:r>
                        <a:rPr lang="en-IN" sz="1800" b="0" dirty="0"/>
                        <a:t>)</a:t>
                      </a:r>
                    </a:p>
                  </a:txBody>
                  <a:tcPr marL="50597" marR="50597" marT="25298" marB="25298" anchor="ctr">
                    <a:lnL>
                      <a:noFill/>
                    </a:lnL>
                    <a:lnR>
                      <a:noFill/>
                    </a:lnR>
                    <a:lnT>
                      <a:noFill/>
                    </a:lnT>
                    <a:lnB>
                      <a:noFill/>
                    </a:lnB>
                    <a:noFill/>
                  </a:tcPr>
                </a:tc>
                <a:extLst>
                  <a:ext uri="{0D108BD9-81ED-4DB2-BD59-A6C34878D82A}">
                    <a16:rowId xmlns:a16="http://schemas.microsoft.com/office/drawing/2014/main" val="1052264487"/>
                  </a:ext>
                </a:extLst>
              </a:tr>
              <a:tr h="673801">
                <a:tc>
                  <a:txBody>
                    <a:bodyPr/>
                    <a:lstStyle/>
                    <a:p>
                      <a:pPr>
                        <a:buNone/>
                      </a:pPr>
                      <a:r>
                        <a:rPr lang="en-IN" sz="1800" b="0"/>
                        <a:t>Regulatory-Driven Innovation</a:t>
                      </a:r>
                    </a:p>
                  </a:txBody>
                  <a:tcPr marL="50597" marR="50597" marT="25298" marB="25298" anchor="ctr">
                    <a:lnL>
                      <a:noFill/>
                    </a:lnL>
                    <a:lnR>
                      <a:noFill/>
                    </a:lnR>
                    <a:lnT>
                      <a:noFill/>
                    </a:lnT>
                    <a:lnB>
                      <a:noFill/>
                    </a:lnB>
                    <a:noFill/>
                  </a:tcPr>
                </a:tc>
                <a:tc>
                  <a:txBody>
                    <a:bodyPr/>
                    <a:lstStyle/>
                    <a:p>
                      <a:pPr>
                        <a:buNone/>
                      </a:pPr>
                      <a:r>
                        <a:rPr lang="en-US" sz="1800"/>
                        <a:t>Reformulated products under FSSAI SULs, clean-label nutraceuticals, QR-coded packs</a:t>
                      </a:r>
                    </a:p>
                  </a:txBody>
                  <a:tcPr marL="50597" marR="50597" marT="25298" marB="25298" anchor="ctr">
                    <a:lnL>
                      <a:noFill/>
                    </a:lnL>
                    <a:lnR>
                      <a:noFill/>
                    </a:lnR>
                    <a:lnT>
                      <a:noFill/>
                    </a:lnT>
                    <a:lnB>
                      <a:noFill/>
                    </a:lnB>
                    <a:noFill/>
                  </a:tcPr>
                </a:tc>
                <a:tc>
                  <a:txBody>
                    <a:bodyPr/>
                    <a:lstStyle/>
                    <a:p>
                      <a:pPr>
                        <a:buNone/>
                      </a:pPr>
                      <a:r>
                        <a:rPr lang="en-IN" sz="1800" b="0" dirty="0"/>
                        <a:t>Marico (</a:t>
                      </a:r>
                      <a:r>
                        <a:rPr lang="en-IN" sz="1800" b="0" dirty="0" err="1"/>
                        <a:t>Saffola</a:t>
                      </a:r>
                      <a:r>
                        <a:rPr lang="en-IN" sz="1800" b="0" dirty="0"/>
                        <a:t> </a:t>
                      </a:r>
                      <a:r>
                        <a:rPr lang="en-IN" sz="1800" b="0" dirty="0" err="1"/>
                        <a:t>ImmuniVeda</a:t>
                      </a:r>
                      <a:r>
                        <a:rPr lang="en-IN" sz="1800" b="0" dirty="0"/>
                        <a:t>), Tata Consumer Products, ITC Foods</a:t>
                      </a:r>
                    </a:p>
                  </a:txBody>
                  <a:tcPr marL="50597" marR="50597" marT="25298" marB="25298" anchor="ctr">
                    <a:lnL>
                      <a:noFill/>
                    </a:lnL>
                    <a:lnR>
                      <a:noFill/>
                    </a:lnR>
                    <a:lnT>
                      <a:noFill/>
                    </a:lnT>
                    <a:lnB>
                      <a:noFill/>
                    </a:lnB>
                    <a:noFill/>
                  </a:tcPr>
                </a:tc>
                <a:extLst>
                  <a:ext uri="{0D108BD9-81ED-4DB2-BD59-A6C34878D82A}">
                    <a16:rowId xmlns:a16="http://schemas.microsoft.com/office/drawing/2014/main" val="1944987187"/>
                  </a:ext>
                </a:extLst>
              </a:tr>
              <a:tr h="673801">
                <a:tc>
                  <a:txBody>
                    <a:bodyPr/>
                    <a:lstStyle/>
                    <a:p>
                      <a:pPr>
                        <a:buNone/>
                      </a:pPr>
                      <a:r>
                        <a:rPr lang="en-IN" sz="1800" b="0"/>
                        <a:t>Clinical Validation &amp; RCTs</a:t>
                      </a:r>
                    </a:p>
                  </a:txBody>
                  <a:tcPr marL="50597" marR="50597" marT="25298" marB="25298" anchor="ctr">
                    <a:lnL>
                      <a:noFill/>
                    </a:lnL>
                    <a:lnR>
                      <a:noFill/>
                    </a:lnR>
                    <a:lnT>
                      <a:noFill/>
                    </a:lnT>
                    <a:lnB>
                      <a:noFill/>
                    </a:lnB>
                    <a:noFill/>
                  </a:tcPr>
                </a:tc>
                <a:tc>
                  <a:txBody>
                    <a:bodyPr/>
                    <a:lstStyle/>
                    <a:p>
                      <a:pPr>
                        <a:buNone/>
                      </a:pPr>
                      <a:r>
                        <a:rPr lang="en-US" sz="1800"/>
                        <a:t>India-specific RCTs on curcumin, vitamin D + botanicals, probiotics for immunity/gut health</a:t>
                      </a:r>
                    </a:p>
                  </a:txBody>
                  <a:tcPr marL="50597" marR="50597" marT="25298" marB="25298" anchor="ctr">
                    <a:lnL>
                      <a:noFill/>
                    </a:lnL>
                    <a:lnR>
                      <a:noFill/>
                    </a:lnR>
                    <a:lnT>
                      <a:noFill/>
                    </a:lnT>
                    <a:lnB>
                      <a:noFill/>
                    </a:lnB>
                    <a:noFill/>
                  </a:tcPr>
                </a:tc>
                <a:tc>
                  <a:txBody>
                    <a:bodyPr/>
                    <a:lstStyle/>
                    <a:p>
                      <a:pPr>
                        <a:buNone/>
                      </a:pPr>
                      <a:r>
                        <a:rPr lang="en-IN" sz="1800" b="0" dirty="0"/>
                        <a:t>AIIMS, Apollo Hospitals, SRM University, Sami-</a:t>
                      </a:r>
                      <a:r>
                        <a:rPr lang="en-IN" sz="1800" b="0" dirty="0" err="1"/>
                        <a:t>Sabinsa</a:t>
                      </a:r>
                      <a:r>
                        <a:rPr lang="en-IN" sz="1800" b="0" dirty="0"/>
                        <a:t>, Sun Pharma Wellness</a:t>
                      </a:r>
                    </a:p>
                  </a:txBody>
                  <a:tcPr marL="50597" marR="50597" marT="25298" marB="25298" anchor="ctr">
                    <a:lnL>
                      <a:noFill/>
                    </a:lnL>
                    <a:lnR>
                      <a:noFill/>
                    </a:lnR>
                    <a:lnT>
                      <a:noFill/>
                    </a:lnT>
                    <a:lnB>
                      <a:noFill/>
                    </a:lnB>
                    <a:noFill/>
                  </a:tcPr>
                </a:tc>
                <a:extLst>
                  <a:ext uri="{0D108BD9-81ED-4DB2-BD59-A6C34878D82A}">
                    <a16:rowId xmlns:a16="http://schemas.microsoft.com/office/drawing/2014/main" val="3178115288"/>
                  </a:ext>
                </a:extLst>
              </a:tr>
              <a:tr h="673801">
                <a:tc>
                  <a:txBody>
                    <a:bodyPr/>
                    <a:lstStyle/>
                    <a:p>
                      <a:pPr>
                        <a:buNone/>
                      </a:pPr>
                      <a:r>
                        <a:rPr lang="en-IN" sz="1800" b="0" dirty="0"/>
                        <a:t>Startup Ecosystem</a:t>
                      </a:r>
                    </a:p>
                  </a:txBody>
                  <a:tcPr marL="50597" marR="50597" marT="25298" marB="25298" anchor="ctr">
                    <a:lnL>
                      <a:noFill/>
                    </a:lnL>
                    <a:lnR>
                      <a:noFill/>
                    </a:lnR>
                    <a:lnT>
                      <a:noFill/>
                    </a:lnT>
                    <a:lnB>
                      <a:noFill/>
                    </a:lnB>
                    <a:noFill/>
                  </a:tcPr>
                </a:tc>
                <a:tc>
                  <a:txBody>
                    <a:bodyPr/>
                    <a:lstStyle/>
                    <a:p>
                      <a:pPr>
                        <a:buNone/>
                      </a:pPr>
                      <a:r>
                        <a:rPr lang="en-US" sz="1800"/>
                        <a:t>Gummies &amp; effervescents, plant proteins, Ayurvedic blends, personalized sachets</a:t>
                      </a:r>
                    </a:p>
                  </a:txBody>
                  <a:tcPr marL="50597" marR="50597" marT="25298" marB="25298" anchor="ctr">
                    <a:lnL>
                      <a:noFill/>
                    </a:lnL>
                    <a:lnR>
                      <a:noFill/>
                    </a:lnR>
                    <a:lnT>
                      <a:noFill/>
                    </a:lnT>
                    <a:lnB>
                      <a:noFill/>
                    </a:lnB>
                    <a:noFill/>
                  </a:tcPr>
                </a:tc>
                <a:tc>
                  <a:txBody>
                    <a:bodyPr/>
                    <a:lstStyle/>
                    <a:p>
                      <a:pPr>
                        <a:buNone/>
                      </a:pPr>
                      <a:r>
                        <a:rPr lang="en-IN" sz="1800" b="0" dirty="0"/>
                        <a:t>Wellbeing Nutrition, </a:t>
                      </a:r>
                      <a:r>
                        <a:rPr lang="en-IN" sz="1800" b="0" dirty="0" err="1"/>
                        <a:t>Fast&amp;Up</a:t>
                      </a:r>
                      <a:r>
                        <a:rPr lang="en-IN" sz="1800" b="0" dirty="0"/>
                        <a:t>, </a:t>
                      </a:r>
                      <a:r>
                        <a:rPr lang="en-IN" sz="1800" b="0" dirty="0" err="1"/>
                        <a:t>OZiva</a:t>
                      </a:r>
                      <a:r>
                        <a:rPr lang="en-IN" sz="1800" b="0" dirty="0"/>
                        <a:t>, </a:t>
                      </a:r>
                      <a:r>
                        <a:rPr lang="en-IN" sz="1800" b="0" dirty="0" err="1"/>
                        <a:t>Plix</a:t>
                      </a:r>
                      <a:r>
                        <a:rPr lang="en-IN" sz="1800" b="0" dirty="0"/>
                        <a:t>, </a:t>
                      </a:r>
                      <a:r>
                        <a:rPr lang="en-IN" sz="1800" b="0" dirty="0" err="1"/>
                        <a:t>Kapiva</a:t>
                      </a:r>
                      <a:r>
                        <a:rPr lang="en-IN" sz="1800" b="0" dirty="0"/>
                        <a:t>, </a:t>
                      </a:r>
                      <a:r>
                        <a:rPr lang="en-IN" sz="1800" b="0" dirty="0" err="1"/>
                        <a:t>MuscleBlaze</a:t>
                      </a:r>
                      <a:r>
                        <a:rPr lang="en-IN" sz="1800" b="0" dirty="0"/>
                        <a:t> (Bright Lifecare)</a:t>
                      </a:r>
                    </a:p>
                  </a:txBody>
                  <a:tcPr marL="50597" marR="50597" marT="25298" marB="25298" anchor="ctr">
                    <a:lnL>
                      <a:noFill/>
                    </a:lnL>
                    <a:lnR>
                      <a:noFill/>
                    </a:lnR>
                    <a:lnT>
                      <a:noFill/>
                    </a:lnT>
                    <a:lnB>
                      <a:noFill/>
                    </a:lnB>
                    <a:noFill/>
                  </a:tcPr>
                </a:tc>
                <a:extLst>
                  <a:ext uri="{0D108BD9-81ED-4DB2-BD59-A6C34878D82A}">
                    <a16:rowId xmlns:a16="http://schemas.microsoft.com/office/drawing/2014/main" val="3572777881"/>
                  </a:ext>
                </a:extLst>
              </a:tr>
            </a:tbl>
          </a:graphicData>
        </a:graphic>
      </p:graphicFrame>
    </p:spTree>
    <p:extLst>
      <p:ext uri="{BB962C8B-B14F-4D97-AF65-F5344CB8AC3E}">
        <p14:creationId xmlns:p14="http://schemas.microsoft.com/office/powerpoint/2010/main" val="3604873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557793-BDD3-F570-81DC-8535BF7862CC}"/>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6000" dirty="0"/>
              <a:t>Thank You for your Attention</a:t>
            </a:r>
            <a:endParaRPr lang="en-IN" sz="6000" dirty="0"/>
          </a:p>
        </p:txBody>
      </p:sp>
    </p:spTree>
    <p:extLst>
      <p:ext uri="{BB962C8B-B14F-4D97-AF65-F5344CB8AC3E}">
        <p14:creationId xmlns:p14="http://schemas.microsoft.com/office/powerpoint/2010/main" val="2790385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392384-F2D8-18E7-ADFF-B45B68D7D64E}"/>
              </a:ext>
            </a:extLst>
          </p:cNvPr>
          <p:cNvSpPr>
            <a:spLocks noGrp="1"/>
          </p:cNvSpPr>
          <p:nvPr>
            <p:ph idx="1"/>
          </p:nvPr>
        </p:nvSpPr>
        <p:spPr/>
        <p:txBody>
          <a:bodyPr/>
          <a:lstStyle/>
          <a:p>
            <a:pPr marL="0" indent="0">
              <a:buNone/>
            </a:pPr>
            <a:endParaRPr lang="en-US" dirty="0"/>
          </a:p>
          <a:p>
            <a:pPr marL="0" indent="0">
              <a:buNone/>
            </a:pPr>
            <a:r>
              <a:rPr lang="en-US" dirty="0"/>
              <a:t>A saying in Ayurveda:</a:t>
            </a:r>
          </a:p>
          <a:p>
            <a:pPr marL="0" indent="0">
              <a:buNone/>
            </a:pPr>
            <a:endParaRPr lang="en-US" dirty="0"/>
          </a:p>
          <a:p>
            <a:pPr marL="0" indent="0">
              <a:buNone/>
            </a:pPr>
            <a:r>
              <a:rPr lang="en-US" dirty="0"/>
              <a:t>“When diet is correct, medicine is of no need; when the diet is incorrect, medicine is of no use.”</a:t>
            </a:r>
            <a:endParaRPr lang="en-IN" dirty="0"/>
          </a:p>
        </p:txBody>
      </p:sp>
    </p:spTree>
    <p:extLst>
      <p:ext uri="{BB962C8B-B14F-4D97-AF65-F5344CB8AC3E}">
        <p14:creationId xmlns:p14="http://schemas.microsoft.com/office/powerpoint/2010/main" val="104209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9F1AE-B9C6-C88C-461F-19A825ED4267}"/>
              </a:ext>
            </a:extLst>
          </p:cNvPr>
          <p:cNvSpPr>
            <a:spLocks noGrp="1"/>
          </p:cNvSpPr>
          <p:nvPr>
            <p:ph type="title"/>
          </p:nvPr>
        </p:nvSpPr>
        <p:spPr/>
        <p:txBody>
          <a:bodyPr>
            <a:normAutofit/>
          </a:bodyPr>
          <a:lstStyle/>
          <a:p>
            <a:r>
              <a:rPr lang="en-US" sz="3200" b="1" dirty="0"/>
              <a:t>Nutraceuticals, Dietary Supplements &amp; Functional Foods – The Driving Factors</a:t>
            </a:r>
            <a:endParaRPr lang="en-IN" sz="3200" b="1" dirty="0"/>
          </a:p>
        </p:txBody>
      </p:sp>
      <p:sp>
        <p:nvSpPr>
          <p:cNvPr id="3" name="Content Placeholder 2">
            <a:extLst>
              <a:ext uri="{FF2B5EF4-FFF2-40B4-BE49-F238E27FC236}">
                <a16:creationId xmlns:a16="http://schemas.microsoft.com/office/drawing/2014/main" id="{8D97040E-1B14-0D6E-1357-3796A1BDD49E}"/>
              </a:ext>
            </a:extLst>
          </p:cNvPr>
          <p:cNvSpPr>
            <a:spLocks noGrp="1"/>
          </p:cNvSpPr>
          <p:nvPr>
            <p:ph idx="1"/>
          </p:nvPr>
        </p:nvSpPr>
        <p:spPr/>
        <p:txBody>
          <a:bodyPr>
            <a:normAutofit/>
          </a:bodyPr>
          <a:lstStyle/>
          <a:p>
            <a:r>
              <a:rPr lang="en-US" sz="2200" dirty="0"/>
              <a:t>Nutraceutical market in India is evolving and is estimated to reach USD 18 billion by the end of 2025 as compared to USD 4 billion by end of 2020 </a:t>
            </a:r>
          </a:p>
          <a:p>
            <a:r>
              <a:rPr lang="en-IN" sz="2200" dirty="0"/>
              <a:t>Increased health awareness</a:t>
            </a:r>
          </a:p>
          <a:p>
            <a:r>
              <a:rPr lang="en-IN" sz="2200" dirty="0"/>
              <a:t>Preventive healthcare</a:t>
            </a:r>
          </a:p>
          <a:p>
            <a:r>
              <a:rPr lang="en-IN" sz="2200" dirty="0"/>
              <a:t>Demand for Natural Products</a:t>
            </a:r>
          </a:p>
          <a:p>
            <a:r>
              <a:rPr lang="en-US" sz="2200" dirty="0"/>
              <a:t>Interest of foreign investors in the nutraceutical market – significant increase due to the opening of 100% Foreign Direct Investment (FDI) in the nutraceutical and food supplement manufacturing sector, and such companies can also sell their products through wholesale, retail, or e‑commerce platform. Thus, the FDI has increased from USD 131.4 million in 2012 to USD 584.7 million in 2019.[7,8] With such phenomenal growth, India is poised to be a global leader in nutraceuticals. </a:t>
            </a:r>
            <a:endParaRPr lang="en-IN" sz="2200" dirty="0"/>
          </a:p>
          <a:p>
            <a:endParaRPr lang="en-IN" dirty="0"/>
          </a:p>
        </p:txBody>
      </p:sp>
    </p:spTree>
    <p:extLst>
      <p:ext uri="{BB962C8B-B14F-4D97-AF65-F5344CB8AC3E}">
        <p14:creationId xmlns:p14="http://schemas.microsoft.com/office/powerpoint/2010/main" val="856948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6FC77-E5F9-D651-584A-563B6C9809BF}"/>
              </a:ext>
            </a:extLst>
          </p:cNvPr>
          <p:cNvSpPr>
            <a:spLocks noGrp="1"/>
          </p:cNvSpPr>
          <p:nvPr>
            <p:ph type="title"/>
          </p:nvPr>
        </p:nvSpPr>
        <p:spPr/>
        <p:txBody>
          <a:bodyPr>
            <a:normAutofit/>
          </a:bodyPr>
          <a:lstStyle/>
          <a:p>
            <a:r>
              <a:rPr lang="en-US" sz="3200" b="1" dirty="0"/>
              <a:t>Nutraceuticals – The Driving Factors</a:t>
            </a:r>
            <a:endParaRPr lang="en-IN" sz="3200" dirty="0"/>
          </a:p>
        </p:txBody>
      </p:sp>
      <p:sp>
        <p:nvSpPr>
          <p:cNvPr id="3" name="Content Placeholder 2">
            <a:extLst>
              <a:ext uri="{FF2B5EF4-FFF2-40B4-BE49-F238E27FC236}">
                <a16:creationId xmlns:a16="http://schemas.microsoft.com/office/drawing/2014/main" id="{4A4AC489-CAC2-408F-BA6B-3CACF4D259BA}"/>
              </a:ext>
            </a:extLst>
          </p:cNvPr>
          <p:cNvSpPr>
            <a:spLocks noGrp="1"/>
          </p:cNvSpPr>
          <p:nvPr>
            <p:ph idx="1"/>
          </p:nvPr>
        </p:nvSpPr>
        <p:spPr/>
        <p:txBody>
          <a:bodyPr>
            <a:normAutofit fontScale="92500" lnSpcReduction="10000"/>
          </a:bodyPr>
          <a:lstStyle/>
          <a:p>
            <a:r>
              <a:rPr lang="en-US" dirty="0"/>
              <a:t>Government support: Robust policies and FSSAI's evolving standards foster industry confidence and international trade.</a:t>
            </a:r>
          </a:p>
          <a:p>
            <a:r>
              <a:rPr lang="en-US" dirty="0"/>
              <a:t>Research advancements: New formulation technologies and focus on evidence-based health benefits drive product innovation.</a:t>
            </a:r>
          </a:p>
          <a:p>
            <a:r>
              <a:rPr lang="en-US" dirty="0"/>
              <a:t>Regulatory modernization: Nuanced distinctions between supplements, nutraceuticals, and medicines; stricter claim substantiation; new draft regulations in 2024.</a:t>
            </a:r>
          </a:p>
          <a:p>
            <a:r>
              <a:rPr lang="en-US" dirty="0"/>
              <a:t>Broadening ingredient base: Innovation includes both traditional Indian botanicals and trending global compounds such as CBD.</a:t>
            </a:r>
          </a:p>
          <a:p>
            <a:r>
              <a:rPr lang="en-US" dirty="0"/>
              <a:t>These developments collectively position India as a fast-growing center for nutraceutical research, regulation, and innovation.</a:t>
            </a:r>
          </a:p>
          <a:p>
            <a:endParaRPr lang="en-IN" dirty="0"/>
          </a:p>
        </p:txBody>
      </p:sp>
    </p:spTree>
    <p:extLst>
      <p:ext uri="{BB962C8B-B14F-4D97-AF65-F5344CB8AC3E}">
        <p14:creationId xmlns:p14="http://schemas.microsoft.com/office/powerpoint/2010/main" val="3912605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1BF83-6EA9-05D8-97E0-4E73B32C7F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29410-33E5-EAF1-A8C9-488EF0C86191}"/>
              </a:ext>
            </a:extLst>
          </p:cNvPr>
          <p:cNvSpPr>
            <a:spLocks noGrp="1"/>
          </p:cNvSpPr>
          <p:nvPr>
            <p:ph type="title"/>
          </p:nvPr>
        </p:nvSpPr>
        <p:spPr/>
        <p:txBody>
          <a:bodyPr>
            <a:normAutofit/>
          </a:bodyPr>
          <a:lstStyle/>
          <a:p>
            <a:r>
              <a:rPr lang="en-US" sz="3200" b="1" dirty="0"/>
              <a:t>Nutraceuticals - Regulations</a:t>
            </a:r>
            <a:endParaRPr lang="en-IN" sz="3200" b="1" dirty="0"/>
          </a:p>
        </p:txBody>
      </p:sp>
      <p:sp>
        <p:nvSpPr>
          <p:cNvPr id="3" name="Content Placeholder 2">
            <a:extLst>
              <a:ext uri="{FF2B5EF4-FFF2-40B4-BE49-F238E27FC236}">
                <a16:creationId xmlns:a16="http://schemas.microsoft.com/office/drawing/2014/main" id="{CC738CBE-2991-33EB-5DD0-148E4A72B646}"/>
              </a:ext>
            </a:extLst>
          </p:cNvPr>
          <p:cNvSpPr>
            <a:spLocks noGrp="1"/>
          </p:cNvSpPr>
          <p:nvPr>
            <p:ph idx="1"/>
          </p:nvPr>
        </p:nvSpPr>
        <p:spPr>
          <a:xfrm>
            <a:off x="838199" y="1516531"/>
            <a:ext cx="10997485" cy="4976343"/>
          </a:xfrm>
        </p:spPr>
        <p:txBody>
          <a:bodyPr>
            <a:noAutofit/>
          </a:bodyPr>
          <a:lstStyle/>
          <a:p>
            <a:pPr>
              <a:lnSpc>
                <a:spcPct val="100000"/>
              </a:lnSpc>
            </a:pPr>
            <a:r>
              <a:rPr lang="en-IN" sz="2000" b="1" dirty="0"/>
              <a:t>Current Regulatory Landscape (India)</a:t>
            </a:r>
          </a:p>
          <a:p>
            <a:pPr>
              <a:lnSpc>
                <a:spcPct val="100000"/>
              </a:lnSpc>
            </a:pPr>
            <a:r>
              <a:rPr lang="en-IN" sz="2000" b="1" dirty="0"/>
              <a:t>Primary regulator:</a:t>
            </a:r>
            <a:r>
              <a:rPr lang="en-IN" sz="2000" dirty="0"/>
              <a:t> FSSAI governs nutraceuticals, dietary supplements &amp; functional foods, except when disease-treatment claims push products under </a:t>
            </a:r>
            <a:r>
              <a:rPr lang="en-IN" sz="2000" b="1" dirty="0"/>
              <a:t>Drugs Rules/CDSCO</a:t>
            </a:r>
            <a:r>
              <a:rPr lang="en-IN" sz="2000" dirty="0"/>
              <a:t>.</a:t>
            </a:r>
          </a:p>
          <a:p>
            <a:pPr>
              <a:lnSpc>
                <a:spcPct val="100000"/>
              </a:lnSpc>
            </a:pPr>
            <a:r>
              <a:rPr lang="en-IN" sz="2000" b="1" dirty="0"/>
              <a:t>Core instruments:</a:t>
            </a:r>
            <a:r>
              <a:rPr lang="en-IN" sz="2000" dirty="0"/>
              <a:t> 2016 Nutra Regulations (definitions, schedules, limits) + FSSAI’s </a:t>
            </a:r>
            <a:r>
              <a:rPr lang="en-IN" sz="2000" b="1" dirty="0"/>
              <a:t>2022 draft Nutra Regs (operationalised by directions)</a:t>
            </a:r>
            <a:r>
              <a:rPr lang="en-IN" sz="2000" dirty="0"/>
              <a:t> + </a:t>
            </a:r>
            <a:r>
              <a:rPr lang="en-IN" sz="2000" b="1" dirty="0"/>
              <a:t>Advertising &amp; Claims Regulations, 2018</a:t>
            </a:r>
            <a:r>
              <a:rPr lang="en-IN" sz="2000" dirty="0"/>
              <a:t>.</a:t>
            </a:r>
          </a:p>
          <a:p>
            <a:pPr>
              <a:lnSpc>
                <a:spcPct val="100000"/>
              </a:lnSpc>
            </a:pPr>
            <a:r>
              <a:rPr lang="en-IN" sz="2000" b="1" dirty="0"/>
              <a:t>Ingredients:</a:t>
            </a:r>
            <a:r>
              <a:rPr lang="en-IN" sz="2000" dirty="0"/>
              <a:t> Only those on approved Schedules (esp. Schedule VI for nutraceuticals); some require data support. Use must respect </a:t>
            </a:r>
            <a:r>
              <a:rPr lang="en-IN" sz="2000" b="1" dirty="0"/>
              <a:t>ICMR RDA limits</a:t>
            </a:r>
            <a:r>
              <a:rPr lang="en-IN" sz="2000" dirty="0"/>
              <a:t>.</a:t>
            </a:r>
          </a:p>
          <a:p>
            <a:pPr>
              <a:lnSpc>
                <a:spcPct val="100000"/>
              </a:lnSpc>
            </a:pPr>
            <a:r>
              <a:rPr lang="en-IN" sz="2000" b="1" dirty="0"/>
              <a:t>Claims &amp; labelling:</a:t>
            </a:r>
            <a:r>
              <a:rPr lang="en-IN" sz="2000" dirty="0"/>
              <a:t> Disease-prevention/cure claims prohibited; only permitted well-being/structure-function claims allowed with substantiation.</a:t>
            </a:r>
          </a:p>
          <a:p>
            <a:pPr>
              <a:lnSpc>
                <a:spcPct val="100000"/>
              </a:lnSpc>
            </a:pPr>
            <a:r>
              <a:rPr lang="en-IN" sz="2000" b="1" dirty="0"/>
              <a:t>Manufacturing &amp; licensing:</a:t>
            </a:r>
            <a:r>
              <a:rPr lang="en-IN" sz="2000" dirty="0"/>
              <a:t> GMP and </a:t>
            </a:r>
            <a:r>
              <a:rPr lang="en-IN" sz="2000" dirty="0" err="1"/>
              <a:t>FoSCoS</a:t>
            </a:r>
            <a:r>
              <a:rPr lang="en-IN" sz="2000" dirty="0"/>
              <a:t> licensing mandatory; imports require FSSAI clearance (FICS/ICEGATE).</a:t>
            </a:r>
          </a:p>
          <a:p>
            <a:pPr>
              <a:lnSpc>
                <a:spcPct val="100000"/>
              </a:lnSpc>
            </a:pPr>
            <a:r>
              <a:rPr lang="en-IN" sz="2000" b="1" dirty="0"/>
              <a:t>Regulatory flux:</a:t>
            </a:r>
            <a:r>
              <a:rPr lang="en-IN" sz="2000" dirty="0"/>
              <a:t> Policy debate ongoing on shifting some categories to </a:t>
            </a:r>
            <a:r>
              <a:rPr lang="en-IN" sz="2000" b="1" dirty="0"/>
              <a:t>CDSCO</a:t>
            </a:r>
            <a:r>
              <a:rPr lang="en-IN" sz="2000" dirty="0"/>
              <a:t>; but FSSAI remains the operative regulator today.</a:t>
            </a:r>
          </a:p>
        </p:txBody>
      </p:sp>
    </p:spTree>
    <p:extLst>
      <p:ext uri="{BB962C8B-B14F-4D97-AF65-F5344CB8AC3E}">
        <p14:creationId xmlns:p14="http://schemas.microsoft.com/office/powerpoint/2010/main" val="186950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AE124-1326-F984-D25E-73B43D091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92730-76DA-9B32-8E76-6706C0C88027}"/>
              </a:ext>
            </a:extLst>
          </p:cNvPr>
          <p:cNvSpPr>
            <a:spLocks noGrp="1"/>
          </p:cNvSpPr>
          <p:nvPr>
            <p:ph type="title"/>
          </p:nvPr>
        </p:nvSpPr>
        <p:spPr/>
        <p:txBody>
          <a:bodyPr>
            <a:normAutofit/>
          </a:bodyPr>
          <a:lstStyle/>
          <a:p>
            <a:r>
              <a:rPr lang="en-US" sz="3200" b="1" dirty="0"/>
              <a:t>Nutraceuticals - Regulations</a:t>
            </a:r>
            <a:endParaRPr lang="en-IN" sz="3200" b="1" dirty="0"/>
          </a:p>
        </p:txBody>
      </p:sp>
      <p:sp>
        <p:nvSpPr>
          <p:cNvPr id="3" name="Content Placeholder 2">
            <a:extLst>
              <a:ext uri="{FF2B5EF4-FFF2-40B4-BE49-F238E27FC236}">
                <a16:creationId xmlns:a16="http://schemas.microsoft.com/office/drawing/2014/main" id="{ABAE2140-26F4-6159-0BE5-B8E0248D7CCA}"/>
              </a:ext>
            </a:extLst>
          </p:cNvPr>
          <p:cNvSpPr>
            <a:spLocks noGrp="1"/>
          </p:cNvSpPr>
          <p:nvPr>
            <p:ph idx="1"/>
          </p:nvPr>
        </p:nvSpPr>
        <p:spPr>
          <a:xfrm>
            <a:off x="838199" y="1516531"/>
            <a:ext cx="10997485" cy="4976343"/>
          </a:xfrm>
        </p:spPr>
        <p:txBody>
          <a:bodyPr>
            <a:noAutofit/>
          </a:bodyPr>
          <a:lstStyle/>
          <a:p>
            <a:pPr>
              <a:lnSpc>
                <a:spcPct val="150000"/>
              </a:lnSpc>
            </a:pPr>
            <a:r>
              <a:rPr lang="en-US" sz="2000" dirty="0"/>
              <a:t>India's regulatory environment for nutraceuticals is evolving rapidly. The Food Safety and Standards Authority of India (FSSAI) remains the central regulatory body, but recent updates include:</a:t>
            </a:r>
          </a:p>
          <a:p>
            <a:pPr lvl="1">
              <a:lnSpc>
                <a:spcPct val="150000"/>
              </a:lnSpc>
            </a:pPr>
            <a:r>
              <a:rPr lang="en-US" sz="2000" dirty="0"/>
              <a:t>The 2024 formation of an Inter-Ministerial Committee to review and possibly redefine which products fall under FSSAI or pharmaceutical oversight, especially those making disease risk reduction claims.</a:t>
            </a:r>
          </a:p>
          <a:p>
            <a:pPr lvl="1">
              <a:lnSpc>
                <a:spcPct val="150000"/>
              </a:lnSpc>
            </a:pPr>
            <a:r>
              <a:rPr lang="en-US" sz="2000" dirty="0"/>
              <a:t>The impending Nutra Regulations, intended to supersede the 2016 guidelines, will introduce stricter limits on nutrient quantities and clearer distinctions among supplements, nutraceuticals, and foods for medical or special dietary purposes.</a:t>
            </a:r>
          </a:p>
          <a:p>
            <a:pPr lvl="1">
              <a:lnSpc>
                <a:spcPct val="150000"/>
              </a:lnSpc>
            </a:pPr>
            <a:r>
              <a:rPr lang="en-US" sz="2000" dirty="0"/>
              <a:t>Regulatory measures emphasize scientific substantiation of health claims, ensuring truthful and meaningful advertisement, and prevent misleading labels and brand names.</a:t>
            </a:r>
          </a:p>
        </p:txBody>
      </p:sp>
    </p:spTree>
    <p:extLst>
      <p:ext uri="{BB962C8B-B14F-4D97-AF65-F5344CB8AC3E}">
        <p14:creationId xmlns:p14="http://schemas.microsoft.com/office/powerpoint/2010/main" val="37277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3041D-6FD8-99D1-0A08-14A20C4E3EB1}"/>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8572D35D-BF0A-199C-0A67-20BABCC53794}"/>
              </a:ext>
            </a:extLst>
          </p:cNvPr>
          <p:cNvGraphicFramePr>
            <a:graphicFrameLocks noGrp="1"/>
          </p:cNvGraphicFramePr>
          <p:nvPr>
            <p:ph idx="1"/>
            <p:extLst>
              <p:ext uri="{D42A27DB-BD31-4B8C-83A1-F6EECF244321}">
                <p14:modId xmlns:p14="http://schemas.microsoft.com/office/powerpoint/2010/main" val="423609000"/>
              </p:ext>
            </p:extLst>
          </p:nvPr>
        </p:nvGraphicFramePr>
        <p:xfrm>
          <a:off x="494227" y="306379"/>
          <a:ext cx="11508883" cy="6011047"/>
        </p:xfrm>
        <a:graphic>
          <a:graphicData uri="http://schemas.openxmlformats.org/drawingml/2006/table">
            <a:tbl>
              <a:tblPr>
                <a:tableStyleId>{5C22544A-7EE6-4342-B048-85BDC9FD1C3A}</a:tableStyleId>
              </a:tblPr>
              <a:tblGrid>
                <a:gridCol w="1389550">
                  <a:extLst>
                    <a:ext uri="{9D8B030D-6E8A-4147-A177-3AD203B41FA5}">
                      <a16:colId xmlns:a16="http://schemas.microsoft.com/office/drawing/2014/main" val="1228159276"/>
                    </a:ext>
                  </a:extLst>
                </a:gridCol>
                <a:gridCol w="2147216">
                  <a:extLst>
                    <a:ext uri="{9D8B030D-6E8A-4147-A177-3AD203B41FA5}">
                      <a16:colId xmlns:a16="http://schemas.microsoft.com/office/drawing/2014/main" val="3087532255"/>
                    </a:ext>
                  </a:extLst>
                </a:gridCol>
                <a:gridCol w="1790115">
                  <a:extLst>
                    <a:ext uri="{9D8B030D-6E8A-4147-A177-3AD203B41FA5}">
                      <a16:colId xmlns:a16="http://schemas.microsoft.com/office/drawing/2014/main" val="2846711973"/>
                    </a:ext>
                  </a:extLst>
                </a:gridCol>
                <a:gridCol w="2255263">
                  <a:extLst>
                    <a:ext uri="{9D8B030D-6E8A-4147-A177-3AD203B41FA5}">
                      <a16:colId xmlns:a16="http://schemas.microsoft.com/office/drawing/2014/main" val="1083605439"/>
                    </a:ext>
                  </a:extLst>
                </a:gridCol>
                <a:gridCol w="1931067">
                  <a:extLst>
                    <a:ext uri="{9D8B030D-6E8A-4147-A177-3AD203B41FA5}">
                      <a16:colId xmlns:a16="http://schemas.microsoft.com/office/drawing/2014/main" val="3847001363"/>
                    </a:ext>
                  </a:extLst>
                </a:gridCol>
                <a:gridCol w="1995672">
                  <a:extLst>
                    <a:ext uri="{9D8B030D-6E8A-4147-A177-3AD203B41FA5}">
                      <a16:colId xmlns:a16="http://schemas.microsoft.com/office/drawing/2014/main" val="2902649122"/>
                    </a:ext>
                  </a:extLst>
                </a:gridCol>
              </a:tblGrid>
              <a:tr h="1163932">
                <a:tc>
                  <a:txBody>
                    <a:bodyPr/>
                    <a:lstStyle/>
                    <a:p>
                      <a:pPr algn="ctr" fontAlgn="ctr">
                        <a:buNone/>
                      </a:pPr>
                      <a:r>
                        <a:rPr lang="en-IN" sz="1800" b="1" u="none" strike="noStrike" dirty="0">
                          <a:effectLst/>
                        </a:rPr>
                        <a:t>Aspect</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2016 Regulations</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US" sz="1800" b="1" u="none" strike="noStrike" dirty="0">
                          <a:effectLst/>
                        </a:rPr>
                        <a:t>2022 Draft (</a:t>
                      </a:r>
                      <a:r>
                        <a:rPr lang="en-US" sz="1800" b="1" u="none" strike="noStrike" dirty="0" err="1">
                          <a:effectLst/>
                        </a:rPr>
                        <a:t>Operationalised</a:t>
                      </a:r>
                      <a:r>
                        <a:rPr lang="en-US" sz="1800" b="1" u="none" strike="noStrike" dirty="0">
                          <a:effectLst/>
                        </a:rPr>
                        <a:t> by FSSAI directions)</a:t>
                      </a:r>
                      <a:endParaRPr lang="en-US"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2024 Transitional Phase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2025 Current Regime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Shift/Trend</a:t>
                      </a:r>
                      <a:endParaRPr lang="en-IN" sz="1800" b="1"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848175550"/>
                  </a:ext>
                </a:extLst>
              </a:tr>
              <a:tr h="1743813">
                <a:tc>
                  <a:txBody>
                    <a:bodyPr/>
                    <a:lstStyle/>
                    <a:p>
                      <a:pPr algn="l" fontAlgn="ctr">
                        <a:buNone/>
                      </a:pPr>
                      <a:r>
                        <a:rPr lang="en-IN" sz="1800" u="none" strike="noStrike" dirty="0">
                          <a:effectLst/>
                        </a:rPr>
                        <a:t>Regulatory Base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FSS (Health Supplements, Nutraceuticals, FSDU, FSMP, Functional Foods, Novel Foods), notified 23-Dec-2016</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Draft FSS (Nutra) Regulations, 2022 – not </a:t>
                      </a:r>
                      <a:r>
                        <a:rPr lang="en-US" sz="1800" u="none" strike="noStrike" dirty="0" err="1">
                          <a:effectLst/>
                        </a:rPr>
                        <a:t>gazetted</a:t>
                      </a:r>
                      <a:r>
                        <a:rPr lang="en-US" sz="1800" u="none" strike="noStrike" dirty="0">
                          <a:effectLst/>
                        </a:rPr>
                        <a:t>, but </a:t>
                      </a:r>
                      <a:r>
                        <a:rPr lang="en-US" sz="1800" u="none" strike="noStrike" dirty="0" err="1">
                          <a:effectLst/>
                        </a:rPr>
                        <a:t>operationalised</a:t>
                      </a:r>
                      <a:r>
                        <a:rPr lang="en-US" sz="1800" u="none" strike="noStrike" dirty="0">
                          <a:effectLst/>
                        </a:rPr>
                        <a:t> via directions (from 29-Mar-2022)</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Re-operationalisation directions (e.g. 11-Apr-2023, Aug-2024) applied; hybrid framework</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Hybrid continues: 2016 + amendments + 2022 draft directions + Advertising &amp; Claims 2018</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More layered, directions increasingly treated as de facto law</a:t>
                      </a:r>
                      <a:endParaRPr lang="en-US" sz="1800" b="0" i="0" u="none" strike="noStrike">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2370454262"/>
                  </a:ext>
                </a:extLst>
              </a:tr>
              <a:tr h="1453873">
                <a:tc>
                  <a:txBody>
                    <a:bodyPr/>
                    <a:lstStyle/>
                    <a:p>
                      <a:pPr algn="l" fontAlgn="ctr">
                        <a:buNone/>
                      </a:pPr>
                      <a:r>
                        <a:rPr lang="en-IN" sz="1800" u="none" strike="noStrike">
                          <a:effectLst/>
                        </a:rPr>
                        <a:t>Categories Defined</a:t>
                      </a:r>
                      <a:endParaRPr lang="en-IN"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6 categories (Health Supplements, Nutraceuticals, FSDU, FSMP, Functional Foods, Novel Foods)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Same 6, but definitions refined (clearer scope for probiotics, prebiotics)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Same as draft 2022; guidance documents clarified borderline cases</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Same as 2024, but stricter interpretation for borderline claims</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From basic to refined to clarified</a:t>
                      </a:r>
                      <a:endParaRPr lang="en-IN"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2918271447"/>
                  </a:ext>
                </a:extLst>
              </a:tr>
              <a:tr h="1565377">
                <a:tc>
                  <a:txBody>
                    <a:bodyPr/>
                    <a:lstStyle/>
                    <a:p>
                      <a:pPr algn="l" fontAlgn="ctr">
                        <a:buNone/>
                      </a:pPr>
                      <a:r>
                        <a:rPr lang="en-IN" sz="1800" u="none" strike="noStrike">
                          <a:effectLst/>
                        </a:rPr>
                        <a:t>Ingredients</a:t>
                      </a:r>
                      <a:endParaRPr lang="en-IN"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a:effectLst/>
                        </a:rPr>
                        <a:t>Fixed Schedules I–VIII</a:t>
                      </a:r>
                      <a:endParaRPr lang="en-IN"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Expanded schedules, new botanicals/amino acids; positive lists introduced</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Lists revised via 2023 &amp; 2024 directions; new additives approved; alignment with Codex lists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Continuously updated compendium, regular amendments mid-2025</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From static to expanded to living lists</a:t>
                      </a:r>
                      <a:endParaRPr lang="en-US"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2307703526"/>
                  </a:ext>
                </a:extLst>
              </a:tr>
            </a:tbl>
          </a:graphicData>
        </a:graphic>
      </p:graphicFrame>
    </p:spTree>
    <p:extLst>
      <p:ext uri="{BB962C8B-B14F-4D97-AF65-F5344CB8AC3E}">
        <p14:creationId xmlns:p14="http://schemas.microsoft.com/office/powerpoint/2010/main" val="4032033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1E973-E70E-1DC2-971A-6B62E19E2662}"/>
              </a:ext>
            </a:extLst>
          </p:cNvPr>
          <p:cNvSpPr>
            <a:spLocks noGrp="1"/>
          </p:cNvSpPr>
          <p:nvPr>
            <p:ph type="title"/>
          </p:nvPr>
        </p:nvSpPr>
        <p:spPr/>
        <p:txBody>
          <a:bodyPr/>
          <a:lstStyle/>
          <a:p>
            <a:endParaRPr lang="en-IN"/>
          </a:p>
        </p:txBody>
      </p:sp>
      <p:graphicFrame>
        <p:nvGraphicFramePr>
          <p:cNvPr id="10" name="Content Placeholder 9">
            <a:extLst>
              <a:ext uri="{FF2B5EF4-FFF2-40B4-BE49-F238E27FC236}">
                <a16:creationId xmlns:a16="http://schemas.microsoft.com/office/drawing/2014/main" id="{C3602051-A7DA-EE74-8077-29E5FE8B1D5E}"/>
              </a:ext>
            </a:extLst>
          </p:cNvPr>
          <p:cNvGraphicFramePr>
            <a:graphicFrameLocks noGrp="1"/>
          </p:cNvGraphicFramePr>
          <p:nvPr>
            <p:ph idx="1"/>
            <p:extLst>
              <p:ext uri="{D42A27DB-BD31-4B8C-83A1-F6EECF244321}">
                <p14:modId xmlns:p14="http://schemas.microsoft.com/office/powerpoint/2010/main" val="1383936221"/>
              </p:ext>
            </p:extLst>
          </p:nvPr>
        </p:nvGraphicFramePr>
        <p:xfrm>
          <a:off x="838201" y="365124"/>
          <a:ext cx="10739905" cy="5915901"/>
        </p:xfrm>
        <a:graphic>
          <a:graphicData uri="http://schemas.openxmlformats.org/drawingml/2006/table">
            <a:tbl>
              <a:tblPr>
                <a:tableStyleId>{5C22544A-7EE6-4342-B048-85BDC9FD1C3A}</a:tableStyleId>
              </a:tblPr>
              <a:tblGrid>
                <a:gridCol w="1296706">
                  <a:extLst>
                    <a:ext uri="{9D8B030D-6E8A-4147-A177-3AD203B41FA5}">
                      <a16:colId xmlns:a16="http://schemas.microsoft.com/office/drawing/2014/main" val="1228159276"/>
                    </a:ext>
                  </a:extLst>
                </a:gridCol>
                <a:gridCol w="1715745">
                  <a:extLst>
                    <a:ext uri="{9D8B030D-6E8A-4147-A177-3AD203B41FA5}">
                      <a16:colId xmlns:a16="http://schemas.microsoft.com/office/drawing/2014/main" val="3087532255"/>
                    </a:ext>
                  </a:extLst>
                </a:gridCol>
                <a:gridCol w="1610162">
                  <a:extLst>
                    <a:ext uri="{9D8B030D-6E8A-4147-A177-3AD203B41FA5}">
                      <a16:colId xmlns:a16="http://schemas.microsoft.com/office/drawing/2014/main" val="2846711973"/>
                    </a:ext>
                  </a:extLst>
                </a:gridCol>
                <a:gridCol w="2479228">
                  <a:extLst>
                    <a:ext uri="{9D8B030D-6E8A-4147-A177-3AD203B41FA5}">
                      <a16:colId xmlns:a16="http://schemas.microsoft.com/office/drawing/2014/main" val="1083605439"/>
                    </a:ext>
                  </a:extLst>
                </a:gridCol>
                <a:gridCol w="1999346">
                  <a:extLst>
                    <a:ext uri="{9D8B030D-6E8A-4147-A177-3AD203B41FA5}">
                      <a16:colId xmlns:a16="http://schemas.microsoft.com/office/drawing/2014/main" val="3847001363"/>
                    </a:ext>
                  </a:extLst>
                </a:gridCol>
                <a:gridCol w="1638718">
                  <a:extLst>
                    <a:ext uri="{9D8B030D-6E8A-4147-A177-3AD203B41FA5}">
                      <a16:colId xmlns:a16="http://schemas.microsoft.com/office/drawing/2014/main" val="2902649122"/>
                    </a:ext>
                  </a:extLst>
                </a:gridCol>
              </a:tblGrid>
              <a:tr h="1267182">
                <a:tc>
                  <a:txBody>
                    <a:bodyPr/>
                    <a:lstStyle/>
                    <a:p>
                      <a:pPr algn="ctr" fontAlgn="ctr">
                        <a:buNone/>
                      </a:pPr>
                      <a:r>
                        <a:rPr lang="en-IN" sz="1800" b="1" u="none" strike="noStrike" dirty="0">
                          <a:effectLst/>
                        </a:rPr>
                        <a:t>Aspect</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2016 Regulations</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US" sz="1800" b="1" u="none" strike="noStrike" dirty="0">
                          <a:effectLst/>
                        </a:rPr>
                        <a:t>2022 Draft (</a:t>
                      </a:r>
                      <a:r>
                        <a:rPr lang="en-US" sz="1800" b="1" u="none" strike="noStrike" dirty="0" err="1">
                          <a:effectLst/>
                        </a:rPr>
                        <a:t>Operationalised</a:t>
                      </a:r>
                      <a:r>
                        <a:rPr lang="en-US" sz="1800" b="1" u="none" strike="noStrike" dirty="0">
                          <a:effectLst/>
                        </a:rPr>
                        <a:t> by FSSAI directions)</a:t>
                      </a:r>
                      <a:endParaRPr lang="en-US"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2024 Transitional Phase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2025 Current Regime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Shift/Trend</a:t>
                      </a:r>
                      <a:endParaRPr lang="en-IN" sz="1800" b="1"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848175550"/>
                  </a:ext>
                </a:extLst>
              </a:tr>
              <a:tr h="1312647">
                <a:tc>
                  <a:txBody>
                    <a:bodyPr/>
                    <a:lstStyle/>
                    <a:p>
                      <a:pPr algn="l" fontAlgn="ctr">
                        <a:buNone/>
                      </a:pPr>
                      <a:r>
                        <a:rPr lang="en-IN" sz="1800" u="none" strike="noStrike" dirty="0">
                          <a:effectLst/>
                        </a:rPr>
                        <a:t>Dosage / Limits</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RDA-based (ICMR)</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Introduced Safe Upper Limits (SULs) for vitamins/minerals</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SULs retained; 2024 re-</a:t>
                      </a:r>
                      <a:r>
                        <a:rPr lang="en-US" sz="1800" u="none" strike="noStrike" dirty="0" err="1">
                          <a:effectLst/>
                        </a:rPr>
                        <a:t>operationalisation</a:t>
                      </a:r>
                      <a:r>
                        <a:rPr lang="en-US" sz="1800" u="none" strike="noStrike" dirty="0">
                          <a:effectLst/>
                        </a:rPr>
                        <a:t> refined some limits, extended compliance timelines</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SULs enforced; closer alignment with Codex/EFSA</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From basic RDA to  SULs to globally aligned limits</a:t>
                      </a:r>
                      <a:endParaRPr lang="en-US"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2375239965"/>
                  </a:ext>
                </a:extLst>
              </a:tr>
              <a:tr h="1898501">
                <a:tc>
                  <a:txBody>
                    <a:bodyPr/>
                    <a:lstStyle/>
                    <a:p>
                      <a:pPr algn="l" fontAlgn="ctr">
                        <a:buNone/>
                      </a:pPr>
                      <a:r>
                        <a:rPr lang="en-IN" sz="1800" u="none" strike="noStrike">
                          <a:effectLst/>
                        </a:rPr>
                        <a:t>Claims &amp; Labelling</a:t>
                      </a:r>
                      <a:endParaRPr lang="en-IN"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Basic labelling rules, disclaimers (“Not for medicinal use”), no disease claims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Integrated with Advertising &amp; Claims 2018; mandatory disclaimers, allergen info</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2024 guidance introduced stricter timelines for claim compliance; QR codes and traceability pilots</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Claims tightly policed; QR code &amp; allergen labelling enforced; ASCI + FSSAI joint monitoring</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From basic to structured to digitally enforced</a:t>
                      </a:r>
                      <a:endParaRPr lang="en-US"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3171513346"/>
                  </a:ext>
                </a:extLst>
              </a:tr>
              <a:tr h="1312647">
                <a:tc>
                  <a:txBody>
                    <a:bodyPr/>
                    <a:lstStyle/>
                    <a:p>
                      <a:pPr algn="l" fontAlgn="ctr">
                        <a:buNone/>
                      </a:pPr>
                      <a:r>
                        <a:rPr lang="en-IN" sz="1800" u="none" strike="noStrike" dirty="0">
                          <a:effectLst/>
                        </a:rPr>
                        <a:t>Disease Claims</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Strictly prohibited</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Still prohibited; clearer definition in draft</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Inter-ministerial committee (2024) recommended moving such products to CDSCO (drugs)</a:t>
                      </a:r>
                      <a:endParaRPr lang="en-US"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Still prohibited under FSSAI, but industry expects CDSCO split for disease-claim products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Food–drug boundary hardening</a:t>
                      </a:r>
                      <a:endParaRPr lang="en-IN"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183110241"/>
                  </a:ext>
                </a:extLst>
              </a:tr>
            </a:tbl>
          </a:graphicData>
        </a:graphic>
      </p:graphicFrame>
    </p:spTree>
    <p:extLst>
      <p:ext uri="{BB962C8B-B14F-4D97-AF65-F5344CB8AC3E}">
        <p14:creationId xmlns:p14="http://schemas.microsoft.com/office/powerpoint/2010/main" val="2217388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73E85-C8F0-538E-59E3-2E627F7040FD}"/>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129BC632-F9BA-CEFF-1DFD-E4D0B116DEDD}"/>
              </a:ext>
            </a:extLst>
          </p:cNvPr>
          <p:cNvGraphicFramePr>
            <a:graphicFrameLocks noGrp="1"/>
          </p:cNvGraphicFramePr>
          <p:nvPr>
            <p:ph idx="1"/>
            <p:extLst>
              <p:ext uri="{D42A27DB-BD31-4B8C-83A1-F6EECF244321}">
                <p14:modId xmlns:p14="http://schemas.microsoft.com/office/powerpoint/2010/main" val="717319542"/>
              </p:ext>
            </p:extLst>
          </p:nvPr>
        </p:nvGraphicFramePr>
        <p:xfrm>
          <a:off x="657895" y="321974"/>
          <a:ext cx="11113391" cy="5859887"/>
        </p:xfrm>
        <a:graphic>
          <a:graphicData uri="http://schemas.openxmlformats.org/drawingml/2006/table">
            <a:tbl>
              <a:tblPr>
                <a:tableStyleId>{5C22544A-7EE6-4342-B048-85BDC9FD1C3A}</a:tableStyleId>
              </a:tblPr>
              <a:tblGrid>
                <a:gridCol w="1341800">
                  <a:extLst>
                    <a:ext uri="{9D8B030D-6E8A-4147-A177-3AD203B41FA5}">
                      <a16:colId xmlns:a16="http://schemas.microsoft.com/office/drawing/2014/main" val="1228159276"/>
                    </a:ext>
                  </a:extLst>
                </a:gridCol>
                <a:gridCol w="1593511">
                  <a:extLst>
                    <a:ext uri="{9D8B030D-6E8A-4147-A177-3AD203B41FA5}">
                      <a16:colId xmlns:a16="http://schemas.microsoft.com/office/drawing/2014/main" val="3087532255"/>
                    </a:ext>
                  </a:extLst>
                </a:gridCol>
                <a:gridCol w="1687132">
                  <a:extLst>
                    <a:ext uri="{9D8B030D-6E8A-4147-A177-3AD203B41FA5}">
                      <a16:colId xmlns:a16="http://schemas.microsoft.com/office/drawing/2014/main" val="2846711973"/>
                    </a:ext>
                  </a:extLst>
                </a:gridCol>
                <a:gridCol w="2202287">
                  <a:extLst>
                    <a:ext uri="{9D8B030D-6E8A-4147-A177-3AD203B41FA5}">
                      <a16:colId xmlns:a16="http://schemas.microsoft.com/office/drawing/2014/main" val="1083605439"/>
                    </a:ext>
                  </a:extLst>
                </a:gridCol>
                <a:gridCol w="2446986">
                  <a:extLst>
                    <a:ext uri="{9D8B030D-6E8A-4147-A177-3AD203B41FA5}">
                      <a16:colId xmlns:a16="http://schemas.microsoft.com/office/drawing/2014/main" val="3847001363"/>
                    </a:ext>
                  </a:extLst>
                </a:gridCol>
                <a:gridCol w="1841675">
                  <a:extLst>
                    <a:ext uri="{9D8B030D-6E8A-4147-A177-3AD203B41FA5}">
                      <a16:colId xmlns:a16="http://schemas.microsoft.com/office/drawing/2014/main" val="2902649122"/>
                    </a:ext>
                  </a:extLst>
                </a:gridCol>
              </a:tblGrid>
              <a:tr h="1172818">
                <a:tc>
                  <a:txBody>
                    <a:bodyPr/>
                    <a:lstStyle/>
                    <a:p>
                      <a:pPr algn="ctr" fontAlgn="ctr">
                        <a:buNone/>
                      </a:pPr>
                      <a:r>
                        <a:rPr lang="en-IN" sz="1800" b="1" u="none" strike="noStrike" dirty="0">
                          <a:effectLst/>
                        </a:rPr>
                        <a:t>Aspect</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2016 Regulations</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US" sz="1800" b="1" u="none" strike="noStrike" dirty="0">
                          <a:effectLst/>
                        </a:rPr>
                        <a:t>2022 Draft (</a:t>
                      </a:r>
                      <a:r>
                        <a:rPr lang="en-US" sz="1800" b="1" u="none" strike="noStrike" dirty="0" err="1">
                          <a:effectLst/>
                        </a:rPr>
                        <a:t>Operationalised</a:t>
                      </a:r>
                      <a:r>
                        <a:rPr lang="en-US" sz="1800" b="1" u="none" strike="noStrike" dirty="0">
                          <a:effectLst/>
                        </a:rPr>
                        <a:t> by FSSAI directions)</a:t>
                      </a:r>
                      <a:endParaRPr lang="en-US"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2024 Transitional Phase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2025 Current Regime</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ctr" fontAlgn="ctr">
                        <a:buNone/>
                      </a:pPr>
                      <a:r>
                        <a:rPr lang="en-IN" sz="1800" b="1" u="none" strike="noStrike" dirty="0">
                          <a:effectLst/>
                        </a:rPr>
                        <a:t>Shift/Trend</a:t>
                      </a:r>
                      <a:endParaRPr lang="en-IN" sz="1800" b="1"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848175550"/>
                  </a:ext>
                </a:extLst>
              </a:tr>
              <a:tr h="1464972">
                <a:tc>
                  <a:txBody>
                    <a:bodyPr/>
                    <a:lstStyle/>
                    <a:p>
                      <a:pPr algn="l" fontAlgn="ctr">
                        <a:buNone/>
                      </a:pPr>
                      <a:r>
                        <a:rPr lang="en-IN" sz="1800" u="none" strike="noStrike" dirty="0">
                          <a:effectLst/>
                        </a:rPr>
                        <a:t>Novel Foods</a:t>
                      </a:r>
                      <a:endParaRPr lang="en-IN" sz="1800" b="1"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a:effectLst/>
                        </a:rPr>
                        <a:t>Defined, approval process vague</a:t>
                      </a:r>
                      <a:endParaRPr lang="en-IN"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More structured pathway introduced</a:t>
                      </a:r>
                      <a:endParaRPr lang="en-IN"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2024 guidance clarified dossier requirements for novel food approvals</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Same pathway, case-by-case approvals, more transparent</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dirty="0">
                          <a:effectLst/>
                        </a:rPr>
                        <a:t>From grey to structured to clarified</a:t>
                      </a:r>
                      <a:endParaRPr lang="en-IN"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3077009068"/>
                  </a:ext>
                </a:extLst>
              </a:tr>
              <a:tr h="1464972">
                <a:tc>
                  <a:txBody>
                    <a:bodyPr/>
                    <a:lstStyle/>
                    <a:p>
                      <a:pPr algn="l" fontAlgn="ctr">
                        <a:buNone/>
                      </a:pPr>
                      <a:r>
                        <a:rPr lang="en-IN" sz="1800" u="none" strike="noStrike">
                          <a:effectLst/>
                        </a:rPr>
                        <a:t>Manufacturing / GMP</a:t>
                      </a:r>
                      <a:endParaRPr lang="en-IN"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IN" sz="1800" u="none" strike="noStrike">
                          <a:effectLst/>
                        </a:rPr>
                        <a:t>General GMP compliance required</a:t>
                      </a:r>
                      <a:endParaRPr lang="en-IN"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Draft 2022 incorporated specific GMP/FSMS expectations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2024 guidance reinforced FSMS adoption; audits stepped up</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Full GMP + FSMS enforced; third-party audits more common</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From general to specific to strictly enforced</a:t>
                      </a:r>
                      <a:endParaRPr lang="en-US"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1873646585"/>
                  </a:ext>
                </a:extLst>
              </a:tr>
              <a:tr h="1757125">
                <a:tc>
                  <a:txBody>
                    <a:bodyPr/>
                    <a:lstStyle/>
                    <a:p>
                      <a:pPr algn="l" fontAlgn="ctr">
                        <a:buNone/>
                      </a:pPr>
                      <a:r>
                        <a:rPr lang="en-IN" sz="1800" u="none" strike="noStrike">
                          <a:effectLst/>
                        </a:rPr>
                        <a:t>Imports</a:t>
                      </a:r>
                      <a:endParaRPr lang="en-IN" sz="1800" b="1"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Imports regulated but less digitised</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Draft 2022 tightened import checks, harmonised additives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2024: stricter customs clearance, sampling/testing, documentation deadlines</a:t>
                      </a:r>
                      <a:endParaRPr lang="en-US" sz="1800" b="0" i="0" u="none" strike="noStrike" dirty="0">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a:effectLst/>
                        </a:rPr>
                        <a:t>Integrated with FICS + ICEGATE; mandatory clearance &amp; safety checks</a:t>
                      </a:r>
                      <a:endParaRPr lang="en-US" sz="1800" b="0" i="0" u="none" strike="noStrike">
                        <a:solidFill>
                          <a:srgbClr val="000000"/>
                        </a:solidFill>
                        <a:effectLst/>
                        <a:latin typeface="Calibri" panose="020F0502020204030204" pitchFamily="34" charset="0"/>
                      </a:endParaRPr>
                    </a:p>
                  </a:txBody>
                  <a:tcPr marL="3509" marR="3509" marT="3509" marB="0" anchor="ctr"/>
                </a:tc>
                <a:tc>
                  <a:txBody>
                    <a:bodyPr/>
                    <a:lstStyle/>
                    <a:p>
                      <a:pPr algn="l" fontAlgn="ctr">
                        <a:buNone/>
                      </a:pPr>
                      <a:r>
                        <a:rPr lang="en-US" sz="1800" u="none" strike="noStrike" dirty="0">
                          <a:effectLst/>
                        </a:rPr>
                        <a:t>Imports from basic to tighter to  </a:t>
                      </a:r>
                      <a:r>
                        <a:rPr lang="en-US" sz="1800" u="none" strike="noStrike" dirty="0" err="1">
                          <a:effectLst/>
                        </a:rPr>
                        <a:t>digitised</a:t>
                      </a:r>
                      <a:r>
                        <a:rPr lang="en-US" sz="1800" u="none" strike="noStrike" dirty="0">
                          <a:effectLst/>
                        </a:rPr>
                        <a:t> &amp; policed</a:t>
                      </a:r>
                      <a:endParaRPr lang="en-US" sz="1800" b="0" i="0" u="none" strike="noStrike" dirty="0">
                        <a:solidFill>
                          <a:srgbClr val="000000"/>
                        </a:solidFill>
                        <a:effectLst/>
                        <a:latin typeface="Calibri" panose="020F0502020204030204" pitchFamily="34" charset="0"/>
                      </a:endParaRPr>
                    </a:p>
                  </a:txBody>
                  <a:tcPr marL="3509" marR="3509" marT="3509" marB="0" anchor="ctr"/>
                </a:tc>
                <a:extLst>
                  <a:ext uri="{0D108BD9-81ED-4DB2-BD59-A6C34878D82A}">
                    <a16:rowId xmlns:a16="http://schemas.microsoft.com/office/drawing/2014/main" val="3062360830"/>
                  </a:ext>
                </a:extLst>
              </a:tr>
            </a:tbl>
          </a:graphicData>
        </a:graphic>
      </p:graphicFrame>
    </p:spTree>
    <p:extLst>
      <p:ext uri="{BB962C8B-B14F-4D97-AF65-F5344CB8AC3E}">
        <p14:creationId xmlns:p14="http://schemas.microsoft.com/office/powerpoint/2010/main" val="2658733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2015</Words>
  <Application>Microsoft Office PowerPoint</Application>
  <PresentationFormat>Widescreen</PresentationFormat>
  <Paragraphs>195</Paragraphs>
  <Slides>16</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Calibri Light</vt:lpstr>
      <vt:lpstr>Office Theme</vt:lpstr>
      <vt:lpstr>Custom Design</vt:lpstr>
      <vt:lpstr>Nutraceuticals, Dietary Supplements &amp; Functional Foods in India – Recent Developments</vt:lpstr>
      <vt:lpstr>PowerPoint Presentation</vt:lpstr>
      <vt:lpstr>Nutraceuticals, Dietary Supplements &amp; Functional Foods – The Driving Factors</vt:lpstr>
      <vt:lpstr>Nutraceuticals – The Driving Factors</vt:lpstr>
      <vt:lpstr>Nutraceuticals - Regulations</vt:lpstr>
      <vt:lpstr>Nutraceuticals - Regulations</vt:lpstr>
      <vt:lpstr>PowerPoint Presentation</vt:lpstr>
      <vt:lpstr>PowerPoint Presentation</vt:lpstr>
      <vt:lpstr>PowerPoint Presentation</vt:lpstr>
      <vt:lpstr>PowerPoint Presentation</vt:lpstr>
      <vt:lpstr>Research Activity in India has Intensified &amp; Diversified</vt:lpstr>
      <vt:lpstr>PowerPoint Presentation</vt:lpstr>
      <vt:lpstr>PowerPoint Presentation</vt:lpstr>
      <vt:lpstr>Innovations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VANDITA SRIVASTAVA</dc:creator>
  <cp:lastModifiedBy>VANDITA SRIVASTAVA</cp:lastModifiedBy>
  <cp:revision>19</cp:revision>
  <dcterms:created xsi:type="dcterms:W3CDTF">2025-09-03T14:21:31Z</dcterms:created>
  <dcterms:modified xsi:type="dcterms:W3CDTF">2025-09-04T08:26:52Z</dcterms:modified>
</cp:coreProperties>
</file>